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3" r:id="rId1"/>
  </p:sldMasterIdLst>
  <p:notesMasterIdLst>
    <p:notesMasterId r:id="rId21"/>
  </p:notesMasterIdLst>
  <p:handoutMasterIdLst>
    <p:handoutMasterId r:id="rId22"/>
  </p:handout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0" r:id="rId14"/>
    <p:sldId id="269" r:id="rId15"/>
    <p:sldId id="271" r:id="rId16"/>
    <p:sldId id="276" r:id="rId17"/>
    <p:sldId id="274" r:id="rId18"/>
    <p:sldId id="272" r:id="rId19"/>
    <p:sldId id="273" r:id="rId20"/>
  </p:sldIdLst>
  <p:sldSz cx="9144000" cy="6858000" type="screen4x3"/>
  <p:notesSz cx="7315200" cy="9601200"/>
  <p:custDataLst>
    <p:tags r:id="rId23"/>
  </p:custDataLst>
  <p:defaultTextStyle>
    <a:defPPr>
      <a:defRPr lang="de-DE"/>
    </a:defPPr>
    <a:lvl1pPr algn="l" rtl="0" eaLnBrk="0" fontAlgn="base" hangingPunct="0">
      <a:spcBef>
        <a:spcPct val="0"/>
      </a:spcBef>
      <a:spcAft>
        <a:spcPct val="0"/>
      </a:spcAft>
      <a:defRPr sz="1600" kern="1200">
        <a:solidFill>
          <a:schemeClr val="tx1"/>
        </a:solidFill>
        <a:latin typeface="Arial" charset="0"/>
        <a:ea typeface="+mn-ea"/>
        <a:cs typeface="+mn-cs"/>
      </a:defRPr>
    </a:lvl1pPr>
    <a:lvl2pPr marL="457200" algn="l" rtl="0" eaLnBrk="0" fontAlgn="base" hangingPunct="0">
      <a:spcBef>
        <a:spcPct val="0"/>
      </a:spcBef>
      <a:spcAft>
        <a:spcPct val="0"/>
      </a:spcAft>
      <a:defRPr sz="1600" kern="1200">
        <a:solidFill>
          <a:schemeClr val="tx1"/>
        </a:solidFill>
        <a:latin typeface="Arial" charset="0"/>
        <a:ea typeface="+mn-ea"/>
        <a:cs typeface="+mn-cs"/>
      </a:defRPr>
    </a:lvl2pPr>
    <a:lvl3pPr marL="914400" algn="l" rtl="0" eaLnBrk="0" fontAlgn="base" hangingPunct="0">
      <a:spcBef>
        <a:spcPct val="0"/>
      </a:spcBef>
      <a:spcAft>
        <a:spcPct val="0"/>
      </a:spcAft>
      <a:defRPr sz="1600" kern="1200">
        <a:solidFill>
          <a:schemeClr val="tx1"/>
        </a:solidFill>
        <a:latin typeface="Arial" charset="0"/>
        <a:ea typeface="+mn-ea"/>
        <a:cs typeface="+mn-cs"/>
      </a:defRPr>
    </a:lvl3pPr>
    <a:lvl4pPr marL="1371600" algn="l" rtl="0" eaLnBrk="0" fontAlgn="base" hangingPunct="0">
      <a:spcBef>
        <a:spcPct val="0"/>
      </a:spcBef>
      <a:spcAft>
        <a:spcPct val="0"/>
      </a:spcAft>
      <a:defRPr sz="1600" kern="1200">
        <a:solidFill>
          <a:schemeClr val="tx1"/>
        </a:solidFill>
        <a:latin typeface="Arial" charset="0"/>
        <a:ea typeface="+mn-ea"/>
        <a:cs typeface="+mn-cs"/>
      </a:defRPr>
    </a:lvl4pPr>
    <a:lvl5pPr marL="1828800" algn="l"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D"/>
    <a:srgbClr val="FFFFFE"/>
    <a:srgbClr val="0F0000"/>
    <a:srgbClr val="F2F2F2"/>
    <a:srgbClr val="FF0028"/>
    <a:srgbClr val="EE9C00"/>
    <a:srgbClr val="0000BE"/>
    <a:srgbClr val="DE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1" autoAdjust="0"/>
    <p:restoredTop sz="94500" autoAdjust="0"/>
  </p:normalViewPr>
  <p:slideViewPr>
    <p:cSldViewPr snapToGrid="0" snapToObjects="1">
      <p:cViewPr varScale="1">
        <p:scale>
          <a:sx n="85" d="100"/>
          <a:sy n="85" d="100"/>
        </p:scale>
        <p:origin x="-1560"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170717" cy="480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40963" name="Rectangle 3"/>
          <p:cNvSpPr>
            <a:spLocks noGrp="1" noChangeArrowheads="1"/>
          </p:cNvSpPr>
          <p:nvPr>
            <p:ph type="dt" sz="quarter" idx="1"/>
          </p:nvPr>
        </p:nvSpPr>
        <p:spPr bwMode="auto">
          <a:xfrm>
            <a:off x="4144483" y="0"/>
            <a:ext cx="3170717" cy="480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40964" name="Rectangle 4"/>
          <p:cNvSpPr>
            <a:spLocks noGrp="1" noChangeArrowheads="1"/>
          </p:cNvSpPr>
          <p:nvPr>
            <p:ph type="ftr" sz="quarter" idx="2"/>
          </p:nvPr>
        </p:nvSpPr>
        <p:spPr bwMode="auto">
          <a:xfrm>
            <a:off x="0" y="9120602"/>
            <a:ext cx="3170717" cy="480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40965" name="Rectangle 5"/>
          <p:cNvSpPr>
            <a:spLocks noGrp="1" noChangeArrowheads="1"/>
          </p:cNvSpPr>
          <p:nvPr>
            <p:ph type="sldNum" sz="quarter" idx="3"/>
          </p:nvPr>
        </p:nvSpPr>
        <p:spPr bwMode="auto">
          <a:xfrm>
            <a:off x="4144483" y="9120602"/>
            <a:ext cx="3170717" cy="480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A9898B0-6137-45D6-B543-4A674D639E47}" type="slidenum">
              <a:rPr lang="de-DE"/>
              <a:pPr>
                <a:defRPr/>
              </a:pPr>
              <a:t>‹Nº›</a:t>
            </a:fld>
            <a:endParaRPr lang="de-DE"/>
          </a:p>
        </p:txBody>
      </p:sp>
    </p:spTree>
    <p:extLst>
      <p:ext uri="{BB962C8B-B14F-4D97-AF65-F5344CB8AC3E}">
        <p14:creationId xmlns:p14="http://schemas.microsoft.com/office/powerpoint/2010/main" val="294705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170717" cy="480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41987" name="Rectangle 3"/>
          <p:cNvSpPr>
            <a:spLocks noGrp="1" noChangeArrowheads="1"/>
          </p:cNvSpPr>
          <p:nvPr>
            <p:ph type="dt" idx="1"/>
          </p:nvPr>
        </p:nvSpPr>
        <p:spPr bwMode="auto">
          <a:xfrm>
            <a:off x="4144483" y="0"/>
            <a:ext cx="3170717" cy="480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p:cNvSpPr>
            <a:spLocks noGrp="1" noChangeArrowheads="1"/>
          </p:cNvSpPr>
          <p:nvPr>
            <p:ph type="body" sz="quarter" idx="3"/>
          </p:nvPr>
        </p:nvSpPr>
        <p:spPr bwMode="auto">
          <a:xfrm>
            <a:off x="975475" y="4560302"/>
            <a:ext cx="5364252" cy="4320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1990" name="Rectangle 6"/>
          <p:cNvSpPr>
            <a:spLocks noGrp="1" noChangeArrowheads="1"/>
          </p:cNvSpPr>
          <p:nvPr>
            <p:ph type="ftr" sz="quarter" idx="4"/>
          </p:nvPr>
        </p:nvSpPr>
        <p:spPr bwMode="auto">
          <a:xfrm>
            <a:off x="0" y="9120602"/>
            <a:ext cx="3170717" cy="480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41991" name="Rectangle 7"/>
          <p:cNvSpPr>
            <a:spLocks noGrp="1" noChangeArrowheads="1"/>
          </p:cNvSpPr>
          <p:nvPr>
            <p:ph type="sldNum" sz="quarter" idx="5"/>
          </p:nvPr>
        </p:nvSpPr>
        <p:spPr bwMode="auto">
          <a:xfrm>
            <a:off x="4144483" y="9120602"/>
            <a:ext cx="3170717" cy="480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4B7EBB81-5D7D-4823-A86E-36E7070DFA51}" type="slidenum">
              <a:rPr lang="de-DE"/>
              <a:pPr>
                <a:defRPr/>
              </a:pPr>
              <a:t>‹Nº›</a:t>
            </a:fld>
            <a:endParaRPr lang="de-DE"/>
          </a:p>
        </p:txBody>
      </p:sp>
    </p:spTree>
    <p:extLst>
      <p:ext uri="{BB962C8B-B14F-4D97-AF65-F5344CB8AC3E}">
        <p14:creationId xmlns:p14="http://schemas.microsoft.com/office/powerpoint/2010/main" val="19242427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1E7AEE1A-DCB9-4149-AD05-E228E9E3661B}" type="slidenum">
              <a:rPr lang="de-DE"/>
              <a:pPr/>
              <a:t>2</a:t>
            </a:fld>
            <a:endParaRPr lang="de-DE"/>
          </a:p>
        </p:txBody>
      </p:sp>
      <p:sp>
        <p:nvSpPr>
          <p:cNvPr id="3268610" name="Rectangle 2"/>
          <p:cNvSpPr>
            <a:spLocks noGrp="1" noRot="1" noChangeAspect="1" noChangeArrowheads="1" noTextEdit="1"/>
          </p:cNvSpPr>
          <p:nvPr>
            <p:ph type="sldImg"/>
          </p:nvPr>
        </p:nvSpPr>
        <p:spPr>
          <a:xfrm>
            <a:off x="1287463" y="746125"/>
            <a:ext cx="4770437" cy="3576638"/>
          </a:xfr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251205" name="Rectangle 5"/>
          <p:cNvSpPr>
            <a:spLocks noGrp="1" noChangeArrowheads="1"/>
          </p:cNvSpPr>
          <p:nvPr>
            <p:ph type="ctrTitle" sz="quarter"/>
          </p:nvPr>
        </p:nvSpPr>
        <p:spPr>
          <a:xfrm>
            <a:off x="466725" y="268288"/>
            <a:ext cx="6208713" cy="928687"/>
          </a:xfrm>
        </p:spPr>
        <p:txBody>
          <a:bodyPr/>
          <a:lstStyle>
            <a:lvl1pPr>
              <a:defRPr sz="2400"/>
            </a:lvl1pPr>
          </a:lstStyle>
          <a:p>
            <a:pPr lvl="0"/>
            <a:r>
              <a:rPr lang="de-DE" noProof="0" dirty="0" smtClean="0"/>
              <a:t>Titelmasterformat durch Klicken bearbeiten</a:t>
            </a:r>
          </a:p>
        </p:txBody>
      </p:sp>
      <p:pic>
        <p:nvPicPr>
          <p:cNvPr id="5" name="Grafik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16900" y="379413"/>
            <a:ext cx="463550" cy="463550"/>
          </a:xfrm>
          <a:prstGeom prst="rect">
            <a:avLst/>
          </a:prstGeom>
        </p:spPr>
      </p:pic>
      <p:pic>
        <p:nvPicPr>
          <p:cNvPr id="6" name="Picture 52" descr="Bild1"/>
          <p:cNvPicPr>
            <a:picLocks noChangeAspect="1" noChangeArrowheads="1"/>
          </p:cNvPicPr>
          <p:nvPr userDrawn="1">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0" y="1350963"/>
            <a:ext cx="9144000" cy="4359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1915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4840392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66725" y="1708150"/>
            <a:ext cx="4027488" cy="4462463"/>
          </a:xfrm>
        </p:spPr>
        <p:txBody>
          <a:bodyPr/>
          <a:lstStyle>
            <a:lvl1pPr algn="l" rtl="0" eaLnBrk="0" fontAlgn="base" hangingPunct="0">
              <a:spcBef>
                <a:spcPct val="0"/>
              </a:spcBef>
              <a:spcAft>
                <a:spcPct val="0"/>
              </a:spcAft>
              <a:defRPr lang="de-DE" sz="1600" dirty="0" smtClean="0">
                <a:solidFill>
                  <a:schemeClr val="tx1"/>
                </a:solidFill>
                <a:latin typeface="+mn-lt"/>
                <a:ea typeface="+mn-ea"/>
                <a:cs typeface="+mn-cs"/>
              </a:defRPr>
            </a:lvl1pPr>
            <a:lvl2pPr algn="l" rtl="0" eaLnBrk="0" fontAlgn="base" hangingPunct="0">
              <a:spcBef>
                <a:spcPct val="0"/>
              </a:spcBef>
              <a:spcAft>
                <a:spcPct val="0"/>
              </a:spcAft>
              <a:defRPr lang="de-DE" sz="1600" dirty="0" smtClean="0">
                <a:solidFill>
                  <a:schemeClr val="tx1"/>
                </a:solidFill>
                <a:latin typeface="+mn-lt"/>
                <a:ea typeface="+mn-ea"/>
                <a:cs typeface="+mn-cs"/>
              </a:defRPr>
            </a:lvl2pPr>
            <a:lvl3pPr marL="714375" indent="-171450" algn="l" rtl="0" eaLnBrk="0" fontAlgn="base" hangingPunct="0">
              <a:spcBef>
                <a:spcPct val="0"/>
              </a:spcBef>
              <a:spcAft>
                <a:spcPct val="0"/>
              </a:spcAft>
              <a:defRPr lang="de-DE" sz="1400" dirty="0" smtClean="0">
                <a:solidFill>
                  <a:schemeClr val="tx1"/>
                </a:solidFill>
                <a:latin typeface="+mn-lt"/>
              </a:defRPr>
            </a:lvl3pPr>
            <a:lvl4pPr marL="1081088" indent="-177800" algn="l" rtl="0" eaLnBrk="0" fontAlgn="base" hangingPunct="0">
              <a:spcBef>
                <a:spcPct val="0"/>
              </a:spcBef>
              <a:spcAft>
                <a:spcPct val="0"/>
              </a:spcAft>
              <a:defRPr lang="de-DE" sz="1200" dirty="0" smtClean="0">
                <a:solidFill>
                  <a:schemeClr val="tx1"/>
                </a:solidFill>
                <a:latin typeface="+mn-lt"/>
              </a:defRPr>
            </a:lvl4pPr>
            <a:lvl5pPr marL="1438275" indent="-177800" algn="l" rtl="0" eaLnBrk="0" fontAlgn="base" hangingPunct="0">
              <a:spcBef>
                <a:spcPct val="0"/>
              </a:spcBef>
              <a:spcAft>
                <a:spcPct val="0"/>
              </a:spcAft>
              <a:defRPr lang="de-DE" sz="1000" dirty="0">
                <a:solidFill>
                  <a:schemeClr val="tx1"/>
                </a:solidFill>
                <a:latin typeface="+mn-lt"/>
              </a:defRPr>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46613" y="1708150"/>
            <a:ext cx="4029075" cy="4462463"/>
          </a:xfrm>
        </p:spPr>
        <p:txBody>
          <a:bodyPr/>
          <a:lstStyle>
            <a:lvl1pPr algn="l" rtl="0" eaLnBrk="0" fontAlgn="base" hangingPunct="0">
              <a:spcBef>
                <a:spcPct val="0"/>
              </a:spcBef>
              <a:spcAft>
                <a:spcPct val="0"/>
              </a:spcAft>
              <a:defRPr lang="de-DE" sz="1600" dirty="0" smtClean="0">
                <a:solidFill>
                  <a:schemeClr val="tx1"/>
                </a:solidFill>
                <a:latin typeface="+mn-lt"/>
                <a:ea typeface="+mn-ea"/>
                <a:cs typeface="+mn-cs"/>
              </a:defRPr>
            </a:lvl1pPr>
            <a:lvl2pPr algn="l" rtl="0" eaLnBrk="0" fontAlgn="base" hangingPunct="0">
              <a:spcBef>
                <a:spcPct val="0"/>
              </a:spcBef>
              <a:spcAft>
                <a:spcPct val="0"/>
              </a:spcAft>
              <a:defRPr lang="de-DE" sz="1600" dirty="0" smtClean="0">
                <a:solidFill>
                  <a:schemeClr val="tx1"/>
                </a:solidFill>
                <a:latin typeface="+mn-lt"/>
                <a:ea typeface="+mn-ea"/>
                <a:cs typeface="+mn-cs"/>
              </a:defRPr>
            </a:lvl2pPr>
            <a:lvl3pPr marL="714375" indent="-171450" algn="l" rtl="0" eaLnBrk="0" fontAlgn="base" hangingPunct="0">
              <a:spcBef>
                <a:spcPct val="0"/>
              </a:spcBef>
              <a:spcAft>
                <a:spcPct val="0"/>
              </a:spcAft>
              <a:defRPr lang="de-DE" sz="1400" dirty="0" smtClean="0">
                <a:solidFill>
                  <a:schemeClr val="tx1"/>
                </a:solidFill>
                <a:latin typeface="+mn-lt"/>
              </a:defRPr>
            </a:lvl3pPr>
            <a:lvl4pPr marL="1081088" indent="-177800" algn="l" rtl="0" eaLnBrk="0" fontAlgn="base" hangingPunct="0">
              <a:spcBef>
                <a:spcPct val="0"/>
              </a:spcBef>
              <a:spcAft>
                <a:spcPct val="0"/>
              </a:spcAft>
              <a:defRPr lang="de-DE" sz="1200" dirty="0" smtClean="0">
                <a:solidFill>
                  <a:schemeClr val="tx1"/>
                </a:solidFill>
                <a:latin typeface="+mn-lt"/>
              </a:defRPr>
            </a:lvl4pPr>
            <a:lvl5pPr marL="1438275" indent="-177800" algn="l" rtl="0" eaLnBrk="0" fontAlgn="base" hangingPunct="0">
              <a:spcBef>
                <a:spcPct val="0"/>
              </a:spcBef>
              <a:spcAft>
                <a:spcPct val="0"/>
              </a:spcAft>
              <a:defRPr lang="de-DE" sz="1000" dirty="0">
                <a:solidFill>
                  <a:schemeClr val="tx1"/>
                </a:solidFill>
                <a:latin typeface="+mn-lt"/>
              </a:defRPr>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2015093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Tree>
    <p:extLst>
      <p:ext uri="{BB962C8B-B14F-4D97-AF65-F5344CB8AC3E}">
        <p14:creationId xmlns:p14="http://schemas.microsoft.com/office/powerpoint/2010/main" val="20715136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70297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66725" y="1708150"/>
            <a:ext cx="8208963"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0"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1027" name="Rectangle 6"/>
          <p:cNvSpPr>
            <a:spLocks noGrp="1" noChangeArrowheads="1"/>
          </p:cNvSpPr>
          <p:nvPr>
            <p:ph type="title"/>
          </p:nvPr>
        </p:nvSpPr>
        <p:spPr bwMode="auto">
          <a:xfrm>
            <a:off x="466725" y="307975"/>
            <a:ext cx="6208713" cy="941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err="1" smtClean="0"/>
              <a:t>Titel</a:t>
            </a:r>
            <a:endParaRPr lang="en-US" dirty="0" smtClean="0"/>
          </a:p>
        </p:txBody>
      </p:sp>
      <p:sp>
        <p:nvSpPr>
          <p:cNvPr id="1029" name="Line 9"/>
          <p:cNvSpPr>
            <a:spLocks noChangeShapeType="1"/>
          </p:cNvSpPr>
          <p:nvPr/>
        </p:nvSpPr>
        <p:spPr bwMode="auto">
          <a:xfrm flipV="1">
            <a:off x="0" y="1258888"/>
            <a:ext cx="9140825" cy="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0" name="Line 26"/>
          <p:cNvSpPr>
            <a:spLocks noChangeShapeType="1"/>
          </p:cNvSpPr>
          <p:nvPr/>
        </p:nvSpPr>
        <p:spPr bwMode="auto">
          <a:xfrm flipV="1">
            <a:off x="0" y="6569075"/>
            <a:ext cx="9140825" cy="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 name="Rectangle 19"/>
          <p:cNvSpPr txBox="1">
            <a:spLocks noChangeArrowheads="1"/>
          </p:cNvSpPr>
          <p:nvPr userDrawn="1"/>
        </p:nvSpPr>
        <p:spPr bwMode="auto">
          <a:xfrm>
            <a:off x="8402638" y="6643688"/>
            <a:ext cx="277812" cy="16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defPPr>
              <a:defRPr lang="de-DE"/>
            </a:defPPr>
            <a:lvl1pPr algn="r" defTabSz="798513" rtl="0" eaLnBrk="0" fontAlgn="base" hangingPunct="0">
              <a:spcBef>
                <a:spcPct val="0"/>
              </a:spcBef>
              <a:spcAft>
                <a:spcPct val="0"/>
              </a:spcAft>
              <a:defRPr sz="800" kern="1200" smtClean="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600" kern="1200">
                <a:solidFill>
                  <a:schemeClr val="tx1"/>
                </a:solidFill>
                <a:latin typeface="Arial" charset="0"/>
                <a:ea typeface="+mn-ea"/>
                <a:cs typeface="+mn-cs"/>
              </a:defRPr>
            </a:lvl2pPr>
            <a:lvl3pPr marL="914400" algn="l" rtl="0" eaLnBrk="0" fontAlgn="base" hangingPunct="0">
              <a:spcBef>
                <a:spcPct val="0"/>
              </a:spcBef>
              <a:spcAft>
                <a:spcPct val="0"/>
              </a:spcAft>
              <a:defRPr sz="1600" kern="1200">
                <a:solidFill>
                  <a:schemeClr val="tx1"/>
                </a:solidFill>
                <a:latin typeface="Arial" charset="0"/>
                <a:ea typeface="+mn-ea"/>
                <a:cs typeface="+mn-cs"/>
              </a:defRPr>
            </a:lvl3pPr>
            <a:lvl4pPr marL="1371600" algn="l" rtl="0" eaLnBrk="0" fontAlgn="base" hangingPunct="0">
              <a:spcBef>
                <a:spcPct val="0"/>
              </a:spcBef>
              <a:spcAft>
                <a:spcPct val="0"/>
              </a:spcAft>
              <a:defRPr sz="1600" kern="1200">
                <a:solidFill>
                  <a:schemeClr val="tx1"/>
                </a:solidFill>
                <a:latin typeface="Arial" charset="0"/>
                <a:ea typeface="+mn-ea"/>
                <a:cs typeface="+mn-cs"/>
              </a:defRPr>
            </a:lvl4pPr>
            <a:lvl5pPr marL="1828800" algn="l"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a:defRPr/>
            </a:pPr>
            <a:fld id="{2CA3F5C4-B150-4B5B-B76B-04B284BB8825}" type="slidenum">
              <a:rPr lang="de-DE" smtClean="0"/>
              <a:pPr>
                <a:defRPr/>
              </a:pPr>
              <a:t>‹Nº›</a:t>
            </a:fld>
            <a:endParaRPr lang="de-DE" dirty="0"/>
          </a:p>
        </p:txBody>
      </p:sp>
      <p:sp>
        <p:nvSpPr>
          <p:cNvPr id="14" name="TW_Footer_3"/>
          <p:cNvSpPr txBox="1">
            <a:spLocks noChangeArrowheads="1"/>
          </p:cNvSpPr>
          <p:nvPr userDrawn="1"/>
        </p:nvSpPr>
        <p:spPr bwMode="auto">
          <a:xfrm>
            <a:off x="6448425" y="6643688"/>
            <a:ext cx="1117600" cy="160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defPPr>
              <a:defRPr lang="de-DE"/>
            </a:defPPr>
            <a:lvl1pPr algn="r" defTabSz="798513" rtl="0" eaLnBrk="1" fontAlgn="base" hangingPunct="1">
              <a:spcBef>
                <a:spcPct val="0"/>
              </a:spcBef>
              <a:spcAft>
                <a:spcPct val="0"/>
              </a:spcAft>
              <a:defRPr sz="800" kern="1200" smtClean="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600" kern="1200">
                <a:solidFill>
                  <a:schemeClr val="tx1"/>
                </a:solidFill>
                <a:latin typeface="Arial" charset="0"/>
                <a:ea typeface="+mn-ea"/>
                <a:cs typeface="+mn-cs"/>
              </a:defRPr>
            </a:lvl2pPr>
            <a:lvl3pPr marL="914400" algn="l" rtl="0" eaLnBrk="0" fontAlgn="base" hangingPunct="0">
              <a:spcBef>
                <a:spcPct val="0"/>
              </a:spcBef>
              <a:spcAft>
                <a:spcPct val="0"/>
              </a:spcAft>
              <a:defRPr sz="1600" kern="1200">
                <a:solidFill>
                  <a:schemeClr val="tx1"/>
                </a:solidFill>
                <a:latin typeface="Arial" charset="0"/>
                <a:ea typeface="+mn-ea"/>
                <a:cs typeface="+mn-cs"/>
              </a:defRPr>
            </a:lvl3pPr>
            <a:lvl4pPr marL="1371600" algn="l" rtl="0" eaLnBrk="0" fontAlgn="base" hangingPunct="0">
              <a:spcBef>
                <a:spcPct val="0"/>
              </a:spcBef>
              <a:spcAft>
                <a:spcPct val="0"/>
              </a:spcAft>
              <a:defRPr sz="1600" kern="1200">
                <a:solidFill>
                  <a:schemeClr val="tx1"/>
                </a:solidFill>
                <a:latin typeface="Arial" charset="0"/>
                <a:ea typeface="+mn-ea"/>
                <a:cs typeface="+mn-cs"/>
              </a:defRPr>
            </a:lvl4pPr>
            <a:lvl5pPr marL="1828800" algn="l"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a:defRPr/>
            </a:pPr>
            <a:r>
              <a:rPr lang="de-DE" smtClean="0"/>
              <a:t>2016-09-12</a:t>
            </a:r>
            <a:endParaRPr lang="de-DE" dirty="0"/>
          </a:p>
        </p:txBody>
      </p:sp>
      <p:sp>
        <p:nvSpPr>
          <p:cNvPr id="2" name="TW_Footer_1"/>
          <p:cNvSpPr txBox="1"/>
          <p:nvPr userDrawn="1"/>
        </p:nvSpPr>
        <p:spPr>
          <a:xfrm>
            <a:off x="466724" y="6643689"/>
            <a:ext cx="5702300" cy="161925"/>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defPPr>
              <a:defRPr lang="de-DE"/>
            </a:defPPr>
            <a:lvl1pPr defTabSz="798513" eaLnBrk="1" hangingPunct="1">
              <a:defRPr sz="800">
                <a:latin typeface="Arial Narrow" pitchFamily="34" charset="0"/>
              </a:defRPr>
            </a:lvl1pPr>
          </a:lstStyle>
          <a:p>
            <a:pPr lvl="0"/>
            <a:r>
              <a:rPr lang="de-DE" smtClean="0"/>
              <a:t>Carl Zeiss de México, Marcos Melesio, IMT</a:t>
            </a:r>
            <a:endParaRPr lang="de-DE" dirty="0"/>
          </a:p>
        </p:txBody>
      </p:sp>
      <p:pic>
        <p:nvPicPr>
          <p:cNvPr id="10" name="Grafik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216900" y="379413"/>
            <a:ext cx="463550" cy="463550"/>
          </a:xfrm>
          <a:prstGeom prst="rect">
            <a:avLst/>
          </a:prstGeom>
        </p:spPr>
      </p:pic>
    </p:spTree>
  </p:cSld>
  <p:clrMap bg1="lt1" tx1="dk1" bg2="lt2" tx2="dk2" accent1="accent1" accent2="accent2" accent3="accent3" accent4="accent4" accent5="accent5" accent6="accent6" hlink="hlink" folHlink="folHlink"/>
  <p:sldLayoutIdLst>
    <p:sldLayoutId id="2147483704" r:id="rId1"/>
    <p:sldLayoutId id="2147483700" r:id="rId2"/>
    <p:sldLayoutId id="2147483701" r:id="rId3"/>
    <p:sldLayoutId id="2147483702" r:id="rId4"/>
    <p:sldLayoutId id="2147483703" r:id="rId5"/>
  </p:sldLayoutIdLst>
  <p:timing>
    <p:tnLst>
      <p:par>
        <p:cTn id="1" dur="indefinite" restart="never" nodeType="tmRoot"/>
      </p:par>
    </p:tnLst>
  </p:timing>
  <p:hf sldNum="0" hdr="0"/>
  <p:txStyles>
    <p:titleStyle>
      <a:lvl1pPr algn="l" rtl="0" eaLnBrk="0" fontAlgn="base" hangingPunct="0">
        <a:lnSpc>
          <a:spcPct val="90000"/>
        </a:lnSpc>
        <a:spcBef>
          <a:spcPct val="0"/>
        </a:spcBef>
        <a:spcAft>
          <a:spcPct val="0"/>
        </a:spcAft>
        <a:defRPr sz="2200" b="1">
          <a:solidFill>
            <a:schemeClr val="tx2"/>
          </a:solidFill>
          <a:latin typeface="Arial" pitchFamily="34" charset="0"/>
          <a:ea typeface="+mj-ea"/>
          <a:cs typeface="Arial" pitchFamily="34" charset="0"/>
        </a:defRPr>
      </a:lvl1pPr>
      <a:lvl2pPr algn="l" rtl="0" eaLnBrk="0" fontAlgn="base" hangingPunct="0">
        <a:lnSpc>
          <a:spcPct val="90000"/>
        </a:lnSpc>
        <a:spcBef>
          <a:spcPct val="0"/>
        </a:spcBef>
        <a:spcAft>
          <a:spcPct val="0"/>
        </a:spcAft>
        <a:defRPr sz="2200" b="1">
          <a:solidFill>
            <a:schemeClr val="tx2"/>
          </a:solidFill>
          <a:latin typeface="Arial" charset="0"/>
        </a:defRPr>
      </a:lvl2pPr>
      <a:lvl3pPr algn="l" rtl="0" eaLnBrk="0" fontAlgn="base" hangingPunct="0">
        <a:lnSpc>
          <a:spcPct val="90000"/>
        </a:lnSpc>
        <a:spcBef>
          <a:spcPct val="0"/>
        </a:spcBef>
        <a:spcAft>
          <a:spcPct val="0"/>
        </a:spcAft>
        <a:defRPr sz="2200" b="1">
          <a:solidFill>
            <a:schemeClr val="tx2"/>
          </a:solidFill>
          <a:latin typeface="Arial" charset="0"/>
        </a:defRPr>
      </a:lvl3pPr>
      <a:lvl4pPr algn="l" rtl="0" eaLnBrk="0" fontAlgn="base" hangingPunct="0">
        <a:lnSpc>
          <a:spcPct val="90000"/>
        </a:lnSpc>
        <a:spcBef>
          <a:spcPct val="0"/>
        </a:spcBef>
        <a:spcAft>
          <a:spcPct val="0"/>
        </a:spcAft>
        <a:defRPr sz="2200" b="1">
          <a:solidFill>
            <a:schemeClr val="tx2"/>
          </a:solidFill>
          <a:latin typeface="Arial" charset="0"/>
        </a:defRPr>
      </a:lvl4pPr>
      <a:lvl5pPr algn="l" rtl="0" eaLnBrk="0" fontAlgn="base" hangingPunct="0">
        <a:lnSpc>
          <a:spcPct val="90000"/>
        </a:lnSpc>
        <a:spcBef>
          <a:spcPct val="0"/>
        </a:spcBef>
        <a:spcAft>
          <a:spcPct val="0"/>
        </a:spcAft>
        <a:defRPr sz="2200" b="1">
          <a:solidFill>
            <a:schemeClr val="tx2"/>
          </a:solidFill>
          <a:latin typeface="Arial" charset="0"/>
        </a:defRPr>
      </a:lvl5pPr>
      <a:lvl6pPr marL="457200" algn="l" rtl="0" eaLnBrk="0" fontAlgn="base" hangingPunct="0">
        <a:lnSpc>
          <a:spcPct val="90000"/>
        </a:lnSpc>
        <a:spcBef>
          <a:spcPct val="0"/>
        </a:spcBef>
        <a:spcAft>
          <a:spcPct val="0"/>
        </a:spcAft>
        <a:defRPr sz="2200" b="1">
          <a:solidFill>
            <a:schemeClr val="tx2"/>
          </a:solidFill>
          <a:latin typeface="Arial" charset="0"/>
        </a:defRPr>
      </a:lvl6pPr>
      <a:lvl7pPr marL="914400" algn="l" rtl="0" eaLnBrk="0" fontAlgn="base" hangingPunct="0">
        <a:lnSpc>
          <a:spcPct val="90000"/>
        </a:lnSpc>
        <a:spcBef>
          <a:spcPct val="0"/>
        </a:spcBef>
        <a:spcAft>
          <a:spcPct val="0"/>
        </a:spcAft>
        <a:defRPr sz="2200" b="1">
          <a:solidFill>
            <a:schemeClr val="tx2"/>
          </a:solidFill>
          <a:latin typeface="Arial" charset="0"/>
        </a:defRPr>
      </a:lvl7pPr>
      <a:lvl8pPr marL="1371600" algn="l" rtl="0" eaLnBrk="0" fontAlgn="base" hangingPunct="0">
        <a:lnSpc>
          <a:spcPct val="90000"/>
        </a:lnSpc>
        <a:spcBef>
          <a:spcPct val="0"/>
        </a:spcBef>
        <a:spcAft>
          <a:spcPct val="0"/>
        </a:spcAft>
        <a:defRPr sz="2200" b="1">
          <a:solidFill>
            <a:schemeClr val="tx2"/>
          </a:solidFill>
          <a:latin typeface="Arial" charset="0"/>
        </a:defRPr>
      </a:lvl8pPr>
      <a:lvl9pPr marL="1828800" algn="l" rtl="0" eaLnBrk="0" fontAlgn="base" hangingPunct="0">
        <a:lnSpc>
          <a:spcPct val="90000"/>
        </a:lnSpc>
        <a:spcBef>
          <a:spcPct val="0"/>
        </a:spcBef>
        <a:spcAft>
          <a:spcPct val="0"/>
        </a:spcAft>
        <a:defRPr sz="2200" b="1">
          <a:solidFill>
            <a:schemeClr val="tx2"/>
          </a:solidFill>
          <a:latin typeface="Arial" charset="0"/>
        </a:defRPr>
      </a:lvl9pPr>
    </p:titleStyle>
    <p:bodyStyle>
      <a:lvl1pPr marL="342900" indent="-342900" algn="l" rtl="0" eaLnBrk="0" fontAlgn="base" hangingPunct="0">
        <a:spcBef>
          <a:spcPct val="0"/>
        </a:spcBef>
        <a:spcAft>
          <a:spcPct val="0"/>
        </a:spcAft>
        <a:defRPr sz="1600">
          <a:solidFill>
            <a:schemeClr val="tx1"/>
          </a:solidFill>
          <a:latin typeface="Arial" pitchFamily="34" charset="0"/>
          <a:ea typeface="+mn-ea"/>
          <a:cs typeface="Arial" pitchFamily="34" charset="0"/>
        </a:defRPr>
      </a:lvl1pPr>
      <a:lvl2pPr marL="363538" indent="-184150" algn="l" rtl="0" eaLnBrk="0" fontAlgn="base" hangingPunct="0">
        <a:spcBef>
          <a:spcPct val="0"/>
        </a:spcBef>
        <a:spcAft>
          <a:spcPct val="0"/>
        </a:spcAft>
        <a:buClr>
          <a:schemeClr val="folHlink"/>
        </a:buClr>
        <a:buFont typeface="Wingdings" pitchFamily="2" charset="2"/>
        <a:buChar char="§"/>
        <a:defRPr sz="1600">
          <a:solidFill>
            <a:schemeClr val="tx1"/>
          </a:solidFill>
          <a:latin typeface="Arial" pitchFamily="34" charset="0"/>
          <a:cs typeface="Arial" pitchFamily="34" charset="0"/>
        </a:defRPr>
      </a:lvl2pPr>
      <a:lvl3pPr marL="714375" indent="-171450" algn="l" rtl="0" eaLnBrk="0" fontAlgn="base" hangingPunct="0">
        <a:spcBef>
          <a:spcPct val="0"/>
        </a:spcBef>
        <a:spcAft>
          <a:spcPct val="0"/>
        </a:spcAft>
        <a:buClr>
          <a:schemeClr val="folHlink"/>
        </a:buClr>
        <a:buChar char="-"/>
        <a:defRPr sz="1400">
          <a:solidFill>
            <a:schemeClr val="tx1"/>
          </a:solidFill>
          <a:latin typeface="Arial" pitchFamily="34" charset="0"/>
          <a:cs typeface="Arial" pitchFamily="34" charset="0"/>
        </a:defRPr>
      </a:lvl3pPr>
      <a:lvl4pPr marL="1081088" indent="-177800" algn="l" rtl="0" eaLnBrk="0" fontAlgn="base" hangingPunct="0">
        <a:spcBef>
          <a:spcPct val="0"/>
        </a:spcBef>
        <a:spcAft>
          <a:spcPct val="0"/>
        </a:spcAft>
        <a:buChar char="-"/>
        <a:defRPr sz="1200">
          <a:solidFill>
            <a:schemeClr val="tx1"/>
          </a:solidFill>
          <a:latin typeface="Arial" pitchFamily="34" charset="0"/>
          <a:cs typeface="Arial" pitchFamily="34" charset="0"/>
        </a:defRPr>
      </a:lvl4pPr>
      <a:lvl5pPr marL="1438275" indent="-177800" algn="l" rtl="0" eaLnBrk="0" fontAlgn="base" hangingPunct="0">
        <a:spcBef>
          <a:spcPct val="0"/>
        </a:spcBef>
        <a:spcAft>
          <a:spcPct val="0"/>
        </a:spcAft>
        <a:buFont typeface="Arial" charset="0"/>
        <a:buChar char="»"/>
        <a:defRPr sz="1000">
          <a:solidFill>
            <a:schemeClr val="tx1"/>
          </a:solidFill>
          <a:latin typeface="Arial" pitchFamily="34" charset="0"/>
          <a:cs typeface="Arial" pitchFamily="34" charset="0"/>
        </a:defRPr>
      </a:lvl5pPr>
      <a:lvl6pPr marL="1895475" indent="-177800" algn="l" rtl="0" eaLnBrk="0" fontAlgn="base" hangingPunct="0">
        <a:spcBef>
          <a:spcPct val="0"/>
        </a:spcBef>
        <a:spcAft>
          <a:spcPct val="0"/>
        </a:spcAft>
        <a:buFont typeface="Arial" charset="0"/>
        <a:buChar char="»"/>
        <a:defRPr sz="1000">
          <a:solidFill>
            <a:schemeClr val="tx1"/>
          </a:solidFill>
          <a:latin typeface="+mn-lt"/>
        </a:defRPr>
      </a:lvl6pPr>
      <a:lvl7pPr marL="2352675" indent="-177800" algn="l" rtl="0" eaLnBrk="0" fontAlgn="base" hangingPunct="0">
        <a:spcBef>
          <a:spcPct val="0"/>
        </a:spcBef>
        <a:spcAft>
          <a:spcPct val="0"/>
        </a:spcAft>
        <a:buFont typeface="Arial" charset="0"/>
        <a:buChar char="»"/>
        <a:defRPr sz="1000">
          <a:solidFill>
            <a:schemeClr val="tx1"/>
          </a:solidFill>
          <a:latin typeface="+mn-lt"/>
        </a:defRPr>
      </a:lvl7pPr>
      <a:lvl8pPr marL="2809875" indent="-177800" algn="l" rtl="0" eaLnBrk="0" fontAlgn="base" hangingPunct="0">
        <a:spcBef>
          <a:spcPct val="0"/>
        </a:spcBef>
        <a:spcAft>
          <a:spcPct val="0"/>
        </a:spcAft>
        <a:buFont typeface="Arial" charset="0"/>
        <a:buChar char="»"/>
        <a:defRPr sz="1000">
          <a:solidFill>
            <a:schemeClr val="tx1"/>
          </a:solidFill>
          <a:latin typeface="+mn-lt"/>
        </a:defRPr>
      </a:lvl8pPr>
      <a:lvl9pPr marL="3267075" indent="-177800" algn="l" rtl="0" eaLnBrk="0" fontAlgn="base" hangingPunct="0">
        <a:spcBef>
          <a:spcPct val="0"/>
        </a:spcBef>
        <a:spcAft>
          <a:spcPct val="0"/>
        </a:spcAft>
        <a:buFont typeface="Arial" charset="0"/>
        <a:buChar char="»"/>
        <a:defRPr sz="1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tags" Target="../tags/tag17.xml"/><Relationship Id="rId18" Type="http://schemas.openxmlformats.org/officeDocument/2006/relationships/slideLayout" Target="../slideLayouts/slideLayout4.xml"/><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tags" Target="../tags/tag16.xml"/><Relationship Id="rId17" Type="http://schemas.openxmlformats.org/officeDocument/2006/relationships/tags" Target="../tags/tag21.xml"/><Relationship Id="rId2" Type="http://schemas.openxmlformats.org/officeDocument/2006/relationships/tags" Target="../tags/tag6.xml"/><Relationship Id="rId16" Type="http://schemas.openxmlformats.org/officeDocument/2006/relationships/tags" Target="../tags/tag20.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tags" Target="../tags/tag15.xml"/><Relationship Id="rId5" Type="http://schemas.openxmlformats.org/officeDocument/2006/relationships/tags" Target="../tags/tag9.xml"/><Relationship Id="rId15" Type="http://schemas.openxmlformats.org/officeDocument/2006/relationships/tags" Target="../tags/tag19.xml"/><Relationship Id="rId10" Type="http://schemas.openxmlformats.org/officeDocument/2006/relationships/tags" Target="../tags/tag14.xml"/><Relationship Id="rId19" Type="http://schemas.openxmlformats.org/officeDocument/2006/relationships/notesSlide" Target="../notesSlides/notesSlide1.xml"/><Relationship Id="rId4" Type="http://schemas.openxmlformats.org/officeDocument/2006/relationships/tags" Target="../tags/tag8.xml"/><Relationship Id="rId9" Type="http://schemas.openxmlformats.org/officeDocument/2006/relationships/tags" Target="../tags/tag13.xml"/><Relationship Id="rId14" Type="http://schemas.openxmlformats.org/officeDocument/2006/relationships/tags" Target="../tags/tag18.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box"/>
          <p:cNvSpPr>
            <a:spLocks noGrp="1" noChangeArrowheads="1"/>
          </p:cNvSpPr>
          <p:nvPr>
            <p:ph type="ctrTitle" sz="quarter"/>
          </p:nvPr>
        </p:nvSpPr>
        <p:spPr>
          <a:xfrm>
            <a:off x="466725" y="268288"/>
            <a:ext cx="6208713" cy="928687"/>
          </a:xfrm>
          <a:noFill/>
          <a:ln/>
          <a:extLst>
            <a:ext uri="{91240B29-F687-4F45-9708-019B960494DF}">
              <a14:hiddenLine xmlns:a14="http://schemas.microsoft.com/office/drawing/2010/main" w="9525" algn="ctr">
                <a:solidFill>
                  <a:schemeClr val="tx1"/>
                </a:solidFill>
                <a:miter lim="800000"/>
                <a:headEnd/>
                <a:tailEnd/>
              </a14:hiddenLine>
            </a:ext>
          </a:extLst>
        </p:spPr>
        <p:txBody>
          <a:bodyPr rIns="90000"/>
          <a:lstStyle/>
          <a:p>
            <a:r>
              <a:rPr lang="de-DE" dirty="0" smtClean="0"/>
              <a:t>GD&amp;T - Aukom</a:t>
            </a:r>
            <a:endParaRPr lang="de-DE" dirty="0"/>
          </a:p>
        </p:txBody>
      </p:sp>
      <p:sp>
        <p:nvSpPr>
          <p:cNvPr id="5" name="Ortbox"/>
          <p:cNvSpPr txBox="1">
            <a:spLocks noChangeArrowheads="1"/>
          </p:cNvSpPr>
          <p:nvPr>
            <p:custDataLst>
              <p:tags r:id="rId2"/>
            </p:custDataLst>
          </p:nvPr>
        </p:nvSpPr>
        <p:spPr bwMode="auto">
          <a:xfrm>
            <a:off x="466725" y="6457950"/>
            <a:ext cx="3429000" cy="182563"/>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spcBef>
                <a:spcPct val="50000"/>
              </a:spcBef>
            </a:pPr>
            <a:r>
              <a:rPr lang="de-DE" sz="1200" smtClean="0"/>
              <a:t>México, 2016-09-12</a:t>
            </a:r>
            <a:endParaRPr lang="de-DE" sz="1200"/>
          </a:p>
        </p:txBody>
      </p:sp>
      <p:sp>
        <p:nvSpPr>
          <p:cNvPr id="6" name="Referentbox"/>
          <p:cNvSpPr txBox="1">
            <a:spLocks noChangeArrowheads="1"/>
          </p:cNvSpPr>
          <p:nvPr/>
        </p:nvSpPr>
        <p:spPr bwMode="auto">
          <a:xfrm>
            <a:off x="466725" y="6022975"/>
            <a:ext cx="3429000" cy="215444"/>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sz="1400" b="1" smtClean="0"/>
              <a:t>Marcos Melesio</a:t>
            </a:r>
            <a:endParaRPr lang="de-DE" sz="1400" b="1"/>
          </a:p>
        </p:txBody>
      </p:sp>
      <p:sp>
        <p:nvSpPr>
          <p:cNvPr id="7" name="FunktionBox"/>
          <p:cNvSpPr txBox="1">
            <a:spLocks noChangeArrowheads="1"/>
          </p:cNvSpPr>
          <p:nvPr/>
        </p:nvSpPr>
        <p:spPr bwMode="auto">
          <a:xfrm>
            <a:off x="466725" y="6240463"/>
            <a:ext cx="3429000" cy="212725"/>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spcBef>
                <a:spcPct val="50000"/>
              </a:spcBef>
            </a:pPr>
            <a:r>
              <a:rPr lang="de-DE" sz="1400" smtClean="0"/>
              <a:t>Ing. de Aplicaciones </a:t>
            </a:r>
            <a:endParaRPr lang="de-DE" sz="140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6724" y="307975"/>
            <a:ext cx="7682193" cy="941388"/>
          </a:xfrm>
        </p:spPr>
        <p:txBody>
          <a:bodyPr/>
          <a:lstStyle/>
          <a:p>
            <a:r>
              <a:rPr lang="es-MX" dirty="0" smtClean="0"/>
              <a:t>Calculo de tolerancia de posición</a:t>
            </a:r>
            <a:endParaRPr lang="es-MX" dirty="0"/>
          </a:p>
        </p:txBody>
      </p:sp>
      <p:sp>
        <p:nvSpPr>
          <p:cNvPr id="3" name="2 CuadroTexto"/>
          <p:cNvSpPr txBox="1"/>
          <p:nvPr/>
        </p:nvSpPr>
        <p:spPr>
          <a:xfrm>
            <a:off x="828674" y="1275268"/>
            <a:ext cx="7490573" cy="3293209"/>
          </a:xfrm>
          <a:prstGeom prst="rect">
            <a:avLst/>
          </a:prstGeom>
          <a:noFill/>
        </p:spPr>
        <p:txBody>
          <a:bodyPr wrap="square" rtlCol="0">
            <a:spAutoFit/>
          </a:bodyPr>
          <a:lstStyle/>
          <a:p>
            <a:r>
              <a:rPr lang="es-MX" dirty="0" smtClean="0"/>
              <a:t>Para este calculo podemos utilizar la formula del sujetador fijo y sujetador flotante.</a:t>
            </a:r>
          </a:p>
          <a:p>
            <a:endParaRPr lang="es-MX" dirty="0" smtClean="0"/>
          </a:p>
          <a:p>
            <a:r>
              <a:rPr lang="es-MX" dirty="0" smtClean="0"/>
              <a:t>Formulas para sujetador Fijo:                     Formulas para sujetador Flotante:</a:t>
            </a:r>
          </a:p>
          <a:p>
            <a:endParaRPr lang="es-MX" dirty="0"/>
          </a:p>
          <a:p>
            <a:r>
              <a:rPr lang="es-MX" dirty="0" smtClean="0"/>
              <a:t>T = H – F / 2                                                 T = H - F</a:t>
            </a:r>
          </a:p>
          <a:p>
            <a:endParaRPr lang="es-MX" dirty="0"/>
          </a:p>
          <a:p>
            <a:r>
              <a:rPr lang="es-MX" dirty="0" smtClean="0"/>
              <a:t>Donde : </a:t>
            </a:r>
          </a:p>
          <a:p>
            <a:endParaRPr lang="es-MX" dirty="0"/>
          </a:p>
          <a:p>
            <a:r>
              <a:rPr lang="es-MX" dirty="0" smtClean="0"/>
              <a:t>T = Diámetro de la tolerancia de posición </a:t>
            </a:r>
          </a:p>
          <a:p>
            <a:r>
              <a:rPr lang="es-MX" dirty="0" smtClean="0"/>
              <a:t>H = Máximas condiciones de material del agujero ( Hembra )</a:t>
            </a:r>
          </a:p>
          <a:p>
            <a:r>
              <a:rPr lang="es-MX" dirty="0" smtClean="0"/>
              <a:t>F = Máximas condiciones de material del perno ( Macho )</a:t>
            </a:r>
          </a:p>
          <a:p>
            <a:endParaRPr lang="es-MX" dirty="0" smtClean="0"/>
          </a:p>
        </p:txBody>
      </p:sp>
      <p:sp>
        <p:nvSpPr>
          <p:cNvPr id="4" name="3 CuadroTexto"/>
          <p:cNvSpPr txBox="1"/>
          <p:nvPr/>
        </p:nvSpPr>
        <p:spPr>
          <a:xfrm>
            <a:off x="828674" y="5020235"/>
            <a:ext cx="4071949" cy="338554"/>
          </a:xfrm>
          <a:prstGeom prst="rect">
            <a:avLst/>
          </a:prstGeom>
          <a:noFill/>
        </p:spPr>
        <p:txBody>
          <a:bodyPr wrap="none" rtlCol="0">
            <a:spAutoFit/>
          </a:bodyPr>
          <a:lstStyle/>
          <a:p>
            <a:r>
              <a:rPr lang="es-MX" dirty="0" smtClean="0"/>
              <a:t>Hagamos el ejemplo con sujetador flotante</a:t>
            </a:r>
            <a:endParaRPr lang="es-MX" dirty="0"/>
          </a:p>
        </p:txBody>
      </p:sp>
    </p:spTree>
    <p:extLst>
      <p:ext uri="{BB962C8B-B14F-4D97-AF65-F5344CB8AC3E}">
        <p14:creationId xmlns:p14="http://schemas.microsoft.com/office/powerpoint/2010/main" val="327139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6724" y="307975"/>
            <a:ext cx="7682193" cy="941388"/>
          </a:xfrm>
        </p:spPr>
        <p:txBody>
          <a:bodyPr/>
          <a:lstStyle/>
          <a:p>
            <a:r>
              <a:rPr lang="es-MX" dirty="0" smtClean="0"/>
              <a:t>Calculo de tolerancia de posición</a:t>
            </a:r>
            <a:endParaRPr lang="es-MX" dirty="0"/>
          </a:p>
        </p:txBody>
      </p:sp>
      <p:sp>
        <p:nvSpPr>
          <p:cNvPr id="3" name="2 CuadroTexto"/>
          <p:cNvSpPr txBox="1"/>
          <p:nvPr/>
        </p:nvSpPr>
        <p:spPr>
          <a:xfrm>
            <a:off x="4661647" y="1275268"/>
            <a:ext cx="3729318" cy="1077218"/>
          </a:xfrm>
          <a:prstGeom prst="rect">
            <a:avLst/>
          </a:prstGeom>
          <a:noFill/>
        </p:spPr>
        <p:txBody>
          <a:bodyPr wrap="square" rtlCol="0">
            <a:spAutoFit/>
          </a:bodyPr>
          <a:lstStyle/>
          <a:p>
            <a:r>
              <a:rPr lang="es-MX" dirty="0" smtClean="0"/>
              <a:t>Pieza A , será la hembra y tenemos una Condición de Material Máximo de: </a:t>
            </a:r>
          </a:p>
          <a:p>
            <a:endParaRPr lang="es-MX" dirty="0"/>
          </a:p>
          <a:p>
            <a:r>
              <a:rPr lang="es-MX" dirty="0" smtClean="0"/>
              <a:t>13.0 mm</a:t>
            </a:r>
            <a:endParaRPr lang="es-MX"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494" y="1275268"/>
            <a:ext cx="3675530" cy="519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4679572" y="2351063"/>
            <a:ext cx="3729318" cy="1077218"/>
          </a:xfrm>
          <a:prstGeom prst="rect">
            <a:avLst/>
          </a:prstGeom>
          <a:noFill/>
        </p:spPr>
        <p:txBody>
          <a:bodyPr wrap="square" rtlCol="0">
            <a:spAutoFit/>
          </a:bodyPr>
          <a:lstStyle/>
          <a:p>
            <a:r>
              <a:rPr lang="es-MX" dirty="0" smtClean="0"/>
              <a:t>Pieza B , será el macho y tenemos una Condición de Material Máximo de: </a:t>
            </a:r>
          </a:p>
          <a:p>
            <a:endParaRPr lang="es-MX" dirty="0"/>
          </a:p>
          <a:p>
            <a:r>
              <a:rPr lang="es-MX" dirty="0" smtClean="0"/>
              <a:t>12.7 mm</a:t>
            </a:r>
            <a:endParaRPr lang="es-MX" dirty="0"/>
          </a:p>
        </p:txBody>
      </p:sp>
      <p:sp>
        <p:nvSpPr>
          <p:cNvPr id="7" name="6 CuadroTexto"/>
          <p:cNvSpPr txBox="1"/>
          <p:nvPr/>
        </p:nvSpPr>
        <p:spPr>
          <a:xfrm>
            <a:off x="4670602" y="3462718"/>
            <a:ext cx="3729318" cy="2800767"/>
          </a:xfrm>
          <a:prstGeom prst="rect">
            <a:avLst/>
          </a:prstGeom>
          <a:noFill/>
        </p:spPr>
        <p:txBody>
          <a:bodyPr wrap="square" rtlCol="0">
            <a:spAutoFit/>
          </a:bodyPr>
          <a:lstStyle/>
          <a:p>
            <a:r>
              <a:rPr lang="es-MX" dirty="0" smtClean="0"/>
              <a:t>Utilizando la formula de sujetador flotante tenemos:</a:t>
            </a:r>
          </a:p>
          <a:p>
            <a:endParaRPr lang="es-MX" dirty="0"/>
          </a:p>
          <a:p>
            <a:r>
              <a:rPr lang="es-MX" dirty="0" smtClean="0"/>
              <a:t>T = H – F</a:t>
            </a:r>
          </a:p>
          <a:p>
            <a:endParaRPr lang="es-MX" dirty="0"/>
          </a:p>
          <a:p>
            <a:r>
              <a:rPr lang="es-MX" dirty="0" smtClean="0"/>
              <a:t>T = 13.0 – 12.7 </a:t>
            </a:r>
          </a:p>
          <a:p>
            <a:endParaRPr lang="es-MX" dirty="0"/>
          </a:p>
          <a:p>
            <a:r>
              <a:rPr lang="es-MX" dirty="0" smtClean="0"/>
              <a:t>T = 0.3 </a:t>
            </a:r>
          </a:p>
          <a:p>
            <a:endParaRPr lang="es-MX" dirty="0"/>
          </a:p>
          <a:p>
            <a:r>
              <a:rPr lang="es-MX" dirty="0" smtClean="0"/>
              <a:t>Entonces la tolerancia de posición sería de 0.3 mm </a:t>
            </a:r>
            <a:endParaRPr lang="es-MX" dirty="0"/>
          </a:p>
        </p:txBody>
      </p:sp>
    </p:spTree>
    <p:extLst>
      <p:ext uri="{BB962C8B-B14F-4D97-AF65-F5344CB8AC3E}">
        <p14:creationId xmlns:p14="http://schemas.microsoft.com/office/powerpoint/2010/main" val="3720797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6724" y="307975"/>
            <a:ext cx="7682193" cy="941388"/>
          </a:xfrm>
        </p:spPr>
        <p:txBody>
          <a:bodyPr/>
          <a:lstStyle/>
          <a:p>
            <a:r>
              <a:rPr lang="es-MX" dirty="0" smtClean="0"/>
              <a:t>Calculo de tolerancia de posición</a:t>
            </a:r>
            <a:endParaRPr lang="es-MX" dirty="0"/>
          </a:p>
        </p:txBody>
      </p:sp>
      <p:sp>
        <p:nvSpPr>
          <p:cNvPr id="8" name="7 CuadroTexto"/>
          <p:cNvSpPr txBox="1"/>
          <p:nvPr/>
        </p:nvSpPr>
        <p:spPr>
          <a:xfrm>
            <a:off x="869576" y="1249363"/>
            <a:ext cx="7521389" cy="2800767"/>
          </a:xfrm>
          <a:prstGeom prst="rect">
            <a:avLst/>
          </a:prstGeom>
          <a:noFill/>
        </p:spPr>
        <p:txBody>
          <a:bodyPr wrap="square" rtlCol="0">
            <a:spAutoFit/>
          </a:bodyPr>
          <a:lstStyle/>
          <a:p>
            <a:r>
              <a:rPr lang="es-MX" dirty="0" smtClean="0"/>
              <a:t>Una calculo de posición con sujetador fijo se realiza cuando uno de los componentes del ensamble entra a presión o enroscado en el ensamble.</a:t>
            </a:r>
          </a:p>
          <a:p>
            <a:endParaRPr lang="es-MX" dirty="0"/>
          </a:p>
          <a:p>
            <a:r>
              <a:rPr lang="es-MX" dirty="0"/>
              <a:t>La fórmula de sujetador fijo es </a:t>
            </a:r>
            <a:r>
              <a:rPr lang="es-MX" dirty="0" smtClean="0"/>
              <a:t>: T </a:t>
            </a:r>
            <a:r>
              <a:rPr lang="es-MX" dirty="0"/>
              <a:t>= </a:t>
            </a:r>
            <a:r>
              <a:rPr lang="es-MX" dirty="0" smtClean="0"/>
              <a:t>H - F / 2</a:t>
            </a:r>
          </a:p>
          <a:p>
            <a:endParaRPr lang="es-MX" dirty="0"/>
          </a:p>
          <a:p>
            <a:r>
              <a:rPr lang="es-MX" dirty="0" smtClean="0"/>
              <a:t>Un calculo de posición con sujetador flotante se realiza cuando los componentes se unen por sujetadores como pernos o tornillos con tuercas y tienen juego libre para los sujetadores.</a:t>
            </a:r>
          </a:p>
          <a:p>
            <a:endParaRPr lang="es-MX" dirty="0"/>
          </a:p>
          <a:p>
            <a:r>
              <a:rPr lang="es-MX" dirty="0" smtClean="0"/>
              <a:t>La formula de sujetador flotante es : T = H – F </a:t>
            </a:r>
          </a:p>
          <a:p>
            <a:endParaRPr lang="es-MX" dirty="0"/>
          </a:p>
        </p:txBody>
      </p:sp>
      <p:sp>
        <p:nvSpPr>
          <p:cNvPr id="4" name="3 Rectángulo"/>
          <p:cNvSpPr/>
          <p:nvPr/>
        </p:nvSpPr>
        <p:spPr>
          <a:xfrm>
            <a:off x="869575" y="4455459"/>
            <a:ext cx="7521389" cy="584775"/>
          </a:xfrm>
          <a:prstGeom prst="rect">
            <a:avLst/>
          </a:prstGeom>
        </p:spPr>
        <p:txBody>
          <a:bodyPr wrap="square">
            <a:spAutoFit/>
          </a:bodyPr>
          <a:lstStyle/>
          <a:p>
            <a:r>
              <a:rPr lang="es-MX" dirty="0"/>
              <a:t>Este sólo fue un simple ejemplo pero existen mas formulas dentro de la norma </a:t>
            </a:r>
          </a:p>
          <a:p>
            <a:r>
              <a:rPr lang="es-MX" dirty="0"/>
              <a:t>ASME Y14.5 - 2009 </a:t>
            </a:r>
            <a:r>
              <a:rPr lang="es-MX" dirty="0" smtClean="0"/>
              <a:t>, Apéndice B para </a:t>
            </a:r>
            <a:r>
              <a:rPr lang="es-MX" dirty="0"/>
              <a:t>el calculo de </a:t>
            </a:r>
            <a:r>
              <a:rPr lang="es-MX" dirty="0" smtClean="0"/>
              <a:t>tolerancias geométricas.</a:t>
            </a:r>
            <a:endParaRPr lang="es-MX" dirty="0"/>
          </a:p>
        </p:txBody>
      </p:sp>
    </p:spTree>
    <p:extLst>
      <p:ext uri="{BB962C8B-B14F-4D97-AF65-F5344CB8AC3E}">
        <p14:creationId xmlns:p14="http://schemas.microsoft.com/office/powerpoint/2010/main" val="38513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6724" y="307975"/>
            <a:ext cx="7682193" cy="941388"/>
          </a:xfrm>
        </p:spPr>
        <p:txBody>
          <a:bodyPr/>
          <a:lstStyle/>
          <a:p>
            <a:r>
              <a:rPr lang="es-MX" dirty="0" smtClean="0"/>
              <a:t>Aukom</a:t>
            </a:r>
            <a:endParaRPr lang="es-MX" dirty="0"/>
          </a:p>
        </p:txBody>
      </p:sp>
      <p:sp>
        <p:nvSpPr>
          <p:cNvPr id="8" name="7 CuadroTexto"/>
          <p:cNvSpPr txBox="1"/>
          <p:nvPr/>
        </p:nvSpPr>
        <p:spPr>
          <a:xfrm>
            <a:off x="869576" y="1249363"/>
            <a:ext cx="7521389" cy="338554"/>
          </a:xfrm>
          <a:prstGeom prst="rect">
            <a:avLst/>
          </a:prstGeom>
          <a:noFill/>
        </p:spPr>
        <p:txBody>
          <a:bodyPr wrap="square" rtlCol="0">
            <a:spAutoFit/>
          </a:bodyPr>
          <a:lstStyle/>
          <a:p>
            <a:r>
              <a:rPr lang="es-MX" dirty="0" smtClean="0"/>
              <a:t>¿ Que es Aukom ?</a:t>
            </a:r>
            <a:endParaRPr lang="es-MX" dirty="0"/>
          </a:p>
        </p:txBody>
      </p:sp>
      <p:sp>
        <p:nvSpPr>
          <p:cNvPr id="4" name="3 Rectángulo"/>
          <p:cNvSpPr/>
          <p:nvPr/>
        </p:nvSpPr>
        <p:spPr>
          <a:xfrm>
            <a:off x="869576" y="1703294"/>
            <a:ext cx="7521389" cy="3293209"/>
          </a:xfrm>
          <a:prstGeom prst="rect">
            <a:avLst/>
          </a:prstGeom>
        </p:spPr>
        <p:txBody>
          <a:bodyPr wrap="square">
            <a:spAutoFit/>
          </a:bodyPr>
          <a:lstStyle/>
          <a:p>
            <a:r>
              <a:rPr lang="es-MX" dirty="0" smtClean="0"/>
              <a:t>Aukom es la </a:t>
            </a:r>
            <a:r>
              <a:rPr lang="es-MX" dirty="0"/>
              <a:t>asociación </a:t>
            </a:r>
            <a:r>
              <a:rPr lang="es-MX" dirty="0" smtClean="0"/>
              <a:t>que promueve </a:t>
            </a:r>
            <a:r>
              <a:rPr lang="es-MX" dirty="0"/>
              <a:t>la formación fundamental, amplia y sólida en el campo de la metrología </a:t>
            </a:r>
            <a:r>
              <a:rPr lang="es-MX" dirty="0" smtClean="0"/>
              <a:t>dimensional de </a:t>
            </a:r>
            <a:r>
              <a:rPr lang="es-MX" dirty="0" smtClean="0"/>
              <a:t>coordenadas.</a:t>
            </a:r>
          </a:p>
          <a:p>
            <a:endParaRPr lang="es-MX" dirty="0"/>
          </a:p>
          <a:p>
            <a:r>
              <a:rPr lang="es-MX" dirty="0" smtClean="0"/>
              <a:t>Se desarrollo dentro de un programa de investigación ( 1998 – 2001</a:t>
            </a:r>
            <a:r>
              <a:rPr lang="es-MX" dirty="0"/>
              <a:t>) por la asociación </a:t>
            </a:r>
            <a:r>
              <a:rPr lang="es-MX" dirty="0" err="1"/>
              <a:t>Forschungsgemeinschaft</a:t>
            </a:r>
            <a:r>
              <a:rPr lang="es-MX" dirty="0"/>
              <a:t> </a:t>
            </a:r>
            <a:r>
              <a:rPr lang="es-MX" dirty="0" err="1"/>
              <a:t>Qualität</a:t>
            </a:r>
            <a:r>
              <a:rPr lang="es-MX" dirty="0"/>
              <a:t> (FQS) junto con una comisión de la industria adjunta al proyecto, en la cátedra QFM y Gestión de Calidad de la Universidad </a:t>
            </a:r>
            <a:r>
              <a:rPr lang="es-MX" dirty="0" err="1"/>
              <a:t>Erlangen-Nürnberg</a:t>
            </a:r>
            <a:r>
              <a:rPr lang="es-MX" dirty="0"/>
              <a:t>. El proyecto fue financiado con fondos del Ministerio federal de Economía y Tecnología de Alemania (BMWI). </a:t>
            </a:r>
            <a:endParaRPr lang="es-MX" dirty="0" smtClean="0"/>
          </a:p>
          <a:p>
            <a:endParaRPr lang="es-MX" dirty="0"/>
          </a:p>
          <a:p>
            <a:r>
              <a:rPr lang="es-MX" dirty="0"/>
              <a:t>Los participantes del proyecto de investigación y otras entidades interesadas se unieron en 2001, al final del proyecto, y formaron una asociación con el nombre "</a:t>
            </a:r>
            <a:r>
              <a:rPr lang="es-MX" dirty="0" err="1"/>
              <a:t>Ausbildung</a:t>
            </a:r>
            <a:r>
              <a:rPr lang="es-MX" dirty="0"/>
              <a:t> </a:t>
            </a:r>
            <a:r>
              <a:rPr lang="es-MX" dirty="0" err="1"/>
              <a:t>Koordinatenmesstechnik</a:t>
            </a:r>
            <a:r>
              <a:rPr lang="es-MX" dirty="0"/>
              <a:t> </a:t>
            </a:r>
            <a:r>
              <a:rPr lang="es-MX" dirty="0" err="1"/>
              <a:t>e.V</a:t>
            </a:r>
            <a:r>
              <a:rPr lang="es-MX" dirty="0"/>
              <a:t>." (AUKOM), que significa "Formación </a:t>
            </a:r>
            <a:r>
              <a:rPr lang="es-MX" dirty="0" smtClean="0"/>
              <a:t>de metrología </a:t>
            </a:r>
            <a:r>
              <a:rPr lang="es-MX" dirty="0"/>
              <a:t>por coordenadas". </a:t>
            </a:r>
          </a:p>
        </p:txBody>
      </p:sp>
    </p:spTree>
    <p:extLst>
      <p:ext uri="{BB962C8B-B14F-4D97-AF65-F5344CB8AC3E}">
        <p14:creationId xmlns:p14="http://schemas.microsoft.com/office/powerpoint/2010/main" val="187633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6724" y="307975"/>
            <a:ext cx="7682193" cy="941388"/>
          </a:xfrm>
        </p:spPr>
        <p:txBody>
          <a:bodyPr/>
          <a:lstStyle/>
          <a:p>
            <a:r>
              <a:rPr lang="es-MX" dirty="0" smtClean="0"/>
              <a:t>Aukom</a:t>
            </a:r>
            <a:endParaRPr lang="es-MX" dirty="0"/>
          </a:p>
        </p:txBody>
      </p:sp>
      <p:sp>
        <p:nvSpPr>
          <p:cNvPr id="3" name="2 Rectángulo"/>
          <p:cNvSpPr/>
          <p:nvPr/>
        </p:nvSpPr>
        <p:spPr>
          <a:xfrm>
            <a:off x="941294" y="1376571"/>
            <a:ext cx="7521388" cy="2062103"/>
          </a:xfrm>
          <a:prstGeom prst="rect">
            <a:avLst/>
          </a:prstGeom>
        </p:spPr>
        <p:txBody>
          <a:bodyPr wrap="square">
            <a:spAutoFit/>
          </a:bodyPr>
          <a:lstStyle/>
          <a:p>
            <a:r>
              <a:rPr lang="es-MX" dirty="0" smtClean="0"/>
              <a:t>Aukom es una Asociación dedicada a la formación en la Metrología por Coordenadas a través de socios en varias partes del mundo.</a:t>
            </a:r>
          </a:p>
          <a:p>
            <a:endParaRPr lang="es-MX" dirty="0" smtClean="0"/>
          </a:p>
          <a:p>
            <a:r>
              <a:rPr lang="es-MX" dirty="0" smtClean="0"/>
              <a:t>Desarrolla, fomenta y difunde la "cultura de la buena medición“</a:t>
            </a:r>
          </a:p>
          <a:p>
            <a:endParaRPr lang="es-MX" dirty="0"/>
          </a:p>
          <a:p>
            <a:r>
              <a:rPr lang="es-MX" dirty="0"/>
              <a:t>Aukom proporcionar un concepto de formación neutral en relación al equipo de medición con procedimientos bien fundamentados y puestos en práctica, con examen final independiente y certificado reconocido </a:t>
            </a:r>
            <a:r>
              <a:rPr lang="es-MX" dirty="0" smtClean="0"/>
              <a:t>internacionalmente</a:t>
            </a:r>
            <a:r>
              <a:rPr lang="es-MX" dirty="0" smtClean="0"/>
              <a:t>.</a:t>
            </a:r>
            <a:endParaRPr lang="es-MX" dirty="0"/>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2790" y="3840163"/>
            <a:ext cx="1444625" cy="2109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077" y="3950073"/>
            <a:ext cx="3476625"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810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6724" y="307975"/>
            <a:ext cx="7682193" cy="941388"/>
          </a:xfrm>
        </p:spPr>
        <p:txBody>
          <a:bodyPr/>
          <a:lstStyle/>
          <a:p>
            <a:r>
              <a:rPr lang="es-MX" dirty="0" smtClean="0"/>
              <a:t>Aukom</a:t>
            </a:r>
            <a:endParaRPr lang="es-MX"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2043953"/>
            <a:ext cx="9086850" cy="45207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8695" y="1271026"/>
            <a:ext cx="2543175" cy="88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1144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6724" y="307975"/>
            <a:ext cx="7682193" cy="941388"/>
          </a:xfrm>
        </p:spPr>
        <p:txBody>
          <a:bodyPr/>
          <a:lstStyle/>
          <a:p>
            <a:r>
              <a:rPr lang="es-MX" dirty="0" smtClean="0"/>
              <a:t>Aukom</a:t>
            </a:r>
            <a:endParaRPr lang="es-MX"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2341" y="2479773"/>
            <a:ext cx="3376753" cy="28081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CuadroTexto"/>
          <p:cNvSpPr txBox="1"/>
          <p:nvPr/>
        </p:nvSpPr>
        <p:spPr>
          <a:xfrm>
            <a:off x="726773" y="2479773"/>
            <a:ext cx="1979799" cy="338554"/>
          </a:xfrm>
          <a:prstGeom prst="rect">
            <a:avLst/>
          </a:prstGeom>
          <a:noFill/>
        </p:spPr>
        <p:txBody>
          <a:bodyPr wrap="square" rtlCol="0">
            <a:spAutoFit/>
          </a:bodyPr>
          <a:lstStyle/>
          <a:p>
            <a:r>
              <a:rPr lang="es-MX" dirty="0" smtClean="0"/>
              <a:t>DIBUJO TECNICO</a:t>
            </a:r>
            <a:endParaRPr lang="es-MX" dirty="0"/>
          </a:p>
        </p:txBody>
      </p:sp>
      <p:sp>
        <p:nvSpPr>
          <p:cNvPr id="8" name="7 CuadroTexto"/>
          <p:cNvSpPr txBox="1"/>
          <p:nvPr/>
        </p:nvSpPr>
        <p:spPr>
          <a:xfrm>
            <a:off x="267399" y="3883869"/>
            <a:ext cx="2554942" cy="584775"/>
          </a:xfrm>
          <a:prstGeom prst="rect">
            <a:avLst/>
          </a:prstGeom>
          <a:noFill/>
        </p:spPr>
        <p:txBody>
          <a:bodyPr wrap="square" rtlCol="0">
            <a:spAutoFit/>
          </a:bodyPr>
          <a:lstStyle/>
          <a:p>
            <a:r>
              <a:rPr lang="es-MX" dirty="0" smtClean="0"/>
              <a:t>MANEJO DE MAQUINAS DE COORDENADAS</a:t>
            </a:r>
            <a:endParaRPr lang="es-MX" dirty="0"/>
          </a:p>
        </p:txBody>
      </p:sp>
      <p:sp>
        <p:nvSpPr>
          <p:cNvPr id="9" name="8 CuadroTexto"/>
          <p:cNvSpPr txBox="1"/>
          <p:nvPr/>
        </p:nvSpPr>
        <p:spPr>
          <a:xfrm>
            <a:off x="722568" y="3175985"/>
            <a:ext cx="1937427" cy="584775"/>
          </a:xfrm>
          <a:prstGeom prst="rect">
            <a:avLst/>
          </a:prstGeom>
          <a:noFill/>
        </p:spPr>
        <p:txBody>
          <a:bodyPr wrap="square" rtlCol="0">
            <a:spAutoFit/>
          </a:bodyPr>
          <a:lstStyle/>
          <a:p>
            <a:r>
              <a:rPr lang="es-MX" dirty="0" smtClean="0"/>
              <a:t>PROCESOS DE FABRICACION</a:t>
            </a:r>
            <a:endParaRPr lang="es-MX" dirty="0"/>
          </a:p>
        </p:txBody>
      </p:sp>
      <p:sp>
        <p:nvSpPr>
          <p:cNvPr id="10" name="9 CuadroTexto"/>
          <p:cNvSpPr txBox="1"/>
          <p:nvPr/>
        </p:nvSpPr>
        <p:spPr>
          <a:xfrm>
            <a:off x="726773" y="4794907"/>
            <a:ext cx="1181381" cy="338554"/>
          </a:xfrm>
          <a:prstGeom prst="rect">
            <a:avLst/>
          </a:prstGeom>
          <a:noFill/>
        </p:spPr>
        <p:txBody>
          <a:bodyPr wrap="square" rtlCol="0">
            <a:spAutoFit/>
          </a:bodyPr>
          <a:lstStyle/>
          <a:p>
            <a:r>
              <a:rPr lang="es-MX" dirty="0" smtClean="0"/>
              <a:t>NORMAS</a:t>
            </a:r>
            <a:endParaRPr lang="es-MX" dirty="0"/>
          </a:p>
        </p:txBody>
      </p:sp>
      <p:sp>
        <p:nvSpPr>
          <p:cNvPr id="11" name="10 CuadroTexto"/>
          <p:cNvSpPr txBox="1"/>
          <p:nvPr/>
        </p:nvSpPr>
        <p:spPr>
          <a:xfrm>
            <a:off x="6655573" y="4310023"/>
            <a:ext cx="1626043" cy="584775"/>
          </a:xfrm>
          <a:prstGeom prst="rect">
            <a:avLst/>
          </a:prstGeom>
          <a:noFill/>
        </p:spPr>
        <p:txBody>
          <a:bodyPr wrap="square" rtlCol="0">
            <a:spAutoFit/>
          </a:bodyPr>
          <a:lstStyle/>
          <a:p>
            <a:r>
              <a:rPr lang="es-MX" dirty="0" smtClean="0"/>
              <a:t>POLITICAS DE CALIDAD</a:t>
            </a:r>
            <a:endParaRPr lang="es-MX" dirty="0"/>
          </a:p>
        </p:txBody>
      </p:sp>
      <p:sp>
        <p:nvSpPr>
          <p:cNvPr id="12" name="11 CuadroTexto"/>
          <p:cNvSpPr txBox="1"/>
          <p:nvPr/>
        </p:nvSpPr>
        <p:spPr>
          <a:xfrm>
            <a:off x="6668301" y="3714592"/>
            <a:ext cx="1356437" cy="338554"/>
          </a:xfrm>
          <a:prstGeom prst="rect">
            <a:avLst/>
          </a:prstGeom>
          <a:noFill/>
        </p:spPr>
        <p:txBody>
          <a:bodyPr wrap="square" rtlCol="0">
            <a:spAutoFit/>
          </a:bodyPr>
          <a:lstStyle/>
          <a:p>
            <a:r>
              <a:rPr lang="es-MX" dirty="0" smtClean="0"/>
              <a:t>COMPUTO</a:t>
            </a:r>
            <a:endParaRPr lang="es-MX" dirty="0"/>
          </a:p>
        </p:txBody>
      </p:sp>
      <p:sp>
        <p:nvSpPr>
          <p:cNvPr id="13" name="12 CuadroTexto"/>
          <p:cNvSpPr txBox="1"/>
          <p:nvPr/>
        </p:nvSpPr>
        <p:spPr>
          <a:xfrm>
            <a:off x="6726959" y="3090595"/>
            <a:ext cx="1626043" cy="338554"/>
          </a:xfrm>
          <a:prstGeom prst="rect">
            <a:avLst/>
          </a:prstGeom>
          <a:noFill/>
        </p:spPr>
        <p:txBody>
          <a:bodyPr wrap="square" rtlCol="0">
            <a:spAutoFit/>
          </a:bodyPr>
          <a:lstStyle/>
          <a:p>
            <a:r>
              <a:rPr lang="es-MX" dirty="0" smtClean="0"/>
              <a:t>ESTADISTICA</a:t>
            </a:r>
            <a:endParaRPr lang="es-MX" dirty="0"/>
          </a:p>
        </p:txBody>
      </p:sp>
      <p:sp>
        <p:nvSpPr>
          <p:cNvPr id="14" name="13 CuadroTexto"/>
          <p:cNvSpPr txBox="1"/>
          <p:nvPr/>
        </p:nvSpPr>
        <p:spPr>
          <a:xfrm>
            <a:off x="6601454" y="2479773"/>
            <a:ext cx="1626043" cy="338554"/>
          </a:xfrm>
          <a:prstGeom prst="rect">
            <a:avLst/>
          </a:prstGeom>
          <a:noFill/>
        </p:spPr>
        <p:txBody>
          <a:bodyPr wrap="square" rtlCol="0">
            <a:spAutoFit/>
          </a:bodyPr>
          <a:lstStyle/>
          <a:p>
            <a:r>
              <a:rPr lang="es-MX" dirty="0" smtClean="0"/>
              <a:t>GEOMETRIA</a:t>
            </a:r>
            <a:endParaRPr lang="es-MX" dirty="0"/>
          </a:p>
        </p:txBody>
      </p:sp>
      <p:sp>
        <p:nvSpPr>
          <p:cNvPr id="15" name="14 CuadroTexto"/>
          <p:cNvSpPr txBox="1"/>
          <p:nvPr/>
        </p:nvSpPr>
        <p:spPr>
          <a:xfrm>
            <a:off x="3700637" y="2033355"/>
            <a:ext cx="1626043" cy="338554"/>
          </a:xfrm>
          <a:prstGeom prst="rect">
            <a:avLst/>
          </a:prstGeom>
          <a:noFill/>
        </p:spPr>
        <p:txBody>
          <a:bodyPr wrap="square" rtlCol="0">
            <a:spAutoFit/>
          </a:bodyPr>
          <a:lstStyle/>
          <a:p>
            <a:r>
              <a:rPr lang="es-MX" dirty="0" smtClean="0"/>
              <a:t>METROLOGÍA</a:t>
            </a:r>
            <a:endParaRPr lang="es-MX" dirty="0"/>
          </a:p>
        </p:txBody>
      </p:sp>
      <p:sp>
        <p:nvSpPr>
          <p:cNvPr id="4" name="3 CuadroTexto"/>
          <p:cNvSpPr txBox="1"/>
          <p:nvPr/>
        </p:nvSpPr>
        <p:spPr>
          <a:xfrm>
            <a:off x="466724" y="1443316"/>
            <a:ext cx="8368903" cy="584775"/>
          </a:xfrm>
          <a:prstGeom prst="rect">
            <a:avLst/>
          </a:prstGeom>
          <a:noFill/>
        </p:spPr>
        <p:txBody>
          <a:bodyPr wrap="square" rtlCol="0">
            <a:spAutoFit/>
          </a:bodyPr>
          <a:lstStyle/>
          <a:p>
            <a:r>
              <a:rPr lang="es-MX" dirty="0" smtClean="0"/>
              <a:t>¿ CUALES SON LOS CONOCIMIENTOS EN LOS QUE AUKOM INFLUYE CON EL USUARIO ? </a:t>
            </a:r>
            <a:endParaRPr lang="es-MX" dirty="0"/>
          </a:p>
        </p:txBody>
      </p:sp>
      <p:sp>
        <p:nvSpPr>
          <p:cNvPr id="17" name="16 CuadroTexto"/>
          <p:cNvSpPr txBox="1"/>
          <p:nvPr/>
        </p:nvSpPr>
        <p:spPr>
          <a:xfrm>
            <a:off x="466725" y="5558879"/>
            <a:ext cx="8368902" cy="584775"/>
          </a:xfrm>
          <a:prstGeom prst="rect">
            <a:avLst/>
          </a:prstGeom>
          <a:noFill/>
        </p:spPr>
        <p:txBody>
          <a:bodyPr wrap="square" rtlCol="0">
            <a:spAutoFit/>
          </a:bodyPr>
          <a:lstStyle/>
          <a:p>
            <a:r>
              <a:rPr lang="es-MX" dirty="0" smtClean="0"/>
              <a:t>DESARROLLA  AL USUARIO PARA QUE LA METROLOGIA EN CMM SEA EFICIENTE , CORRECTA Y COMPARABLE </a:t>
            </a:r>
            <a:endParaRPr lang="es-MX" dirty="0"/>
          </a:p>
        </p:txBody>
      </p:sp>
    </p:spTree>
    <p:extLst>
      <p:ext uri="{BB962C8B-B14F-4D97-AF65-F5344CB8AC3E}">
        <p14:creationId xmlns:p14="http://schemas.microsoft.com/office/powerpoint/2010/main" val="309586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P spid="11" grpId="0"/>
      <p:bldP spid="12" grpId="0"/>
      <p:bldP spid="13" grpId="0"/>
      <p:bldP spid="14" grpId="0"/>
      <p:bldP spid="15" grpId="0"/>
      <p:bldP spid="4"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6724" y="307975"/>
            <a:ext cx="7682193" cy="941388"/>
          </a:xfrm>
        </p:spPr>
        <p:txBody>
          <a:bodyPr/>
          <a:lstStyle/>
          <a:p>
            <a:r>
              <a:rPr lang="es-MX" dirty="0" smtClean="0"/>
              <a:t>Aukom</a:t>
            </a:r>
            <a:endParaRPr lang="es-MX"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9914" y="1668275"/>
            <a:ext cx="885825"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CuadroTexto"/>
          <p:cNvSpPr txBox="1"/>
          <p:nvPr/>
        </p:nvSpPr>
        <p:spPr>
          <a:xfrm>
            <a:off x="2572870" y="2115472"/>
            <a:ext cx="5047130" cy="338554"/>
          </a:xfrm>
          <a:prstGeom prst="rect">
            <a:avLst/>
          </a:prstGeom>
          <a:noFill/>
        </p:spPr>
        <p:txBody>
          <a:bodyPr wrap="square" rtlCol="0">
            <a:spAutoFit/>
          </a:bodyPr>
          <a:lstStyle/>
          <a:p>
            <a:r>
              <a:rPr lang="es-MX" dirty="0" smtClean="0"/>
              <a:t>Aukom F&amp;L              =             Aukom GD&amp;T</a:t>
            </a:r>
            <a:endParaRPr lang="es-MX" dirty="0"/>
          </a:p>
        </p:txBody>
      </p:sp>
      <p:sp>
        <p:nvSpPr>
          <p:cNvPr id="7" name="6 Rectángulo"/>
          <p:cNvSpPr/>
          <p:nvPr/>
        </p:nvSpPr>
        <p:spPr>
          <a:xfrm>
            <a:off x="941294" y="3537136"/>
            <a:ext cx="7521388" cy="2062103"/>
          </a:xfrm>
          <a:prstGeom prst="rect">
            <a:avLst/>
          </a:prstGeom>
        </p:spPr>
        <p:txBody>
          <a:bodyPr wrap="square">
            <a:spAutoFit/>
          </a:bodyPr>
          <a:lstStyle/>
          <a:p>
            <a:r>
              <a:rPr lang="es-MX" dirty="0" smtClean="0"/>
              <a:t>Este es un seminario que se desarrolla bajo el análisis de las normas ISO 1101 Y ASME Y 14.5 ( 2009 )</a:t>
            </a:r>
          </a:p>
          <a:p>
            <a:endParaRPr lang="es-MX" dirty="0"/>
          </a:p>
          <a:p>
            <a:r>
              <a:rPr lang="es-MX" dirty="0" smtClean="0"/>
              <a:t>Es necesario complementar los tres niveles antes de tomar este seminario ya que la discusión de este tema es muy amplia y debe de estar bien sostenida en base a la experiencia.</a:t>
            </a:r>
          </a:p>
          <a:p>
            <a:endParaRPr lang="es-MX" dirty="0"/>
          </a:p>
          <a:p>
            <a:endParaRPr lang="es-MX" dirty="0"/>
          </a:p>
        </p:txBody>
      </p:sp>
    </p:spTree>
    <p:extLst>
      <p:ext uri="{BB962C8B-B14F-4D97-AF65-F5344CB8AC3E}">
        <p14:creationId xmlns:p14="http://schemas.microsoft.com/office/powerpoint/2010/main" val="308609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6724" y="307975"/>
            <a:ext cx="7682193" cy="941388"/>
          </a:xfrm>
        </p:spPr>
        <p:txBody>
          <a:bodyPr/>
          <a:lstStyle/>
          <a:p>
            <a:r>
              <a:rPr lang="es-MX" dirty="0" smtClean="0"/>
              <a:t>Aukom</a:t>
            </a:r>
            <a:endParaRPr lang="es-MX" dirty="0"/>
          </a:p>
        </p:txBody>
      </p:sp>
      <p:sp>
        <p:nvSpPr>
          <p:cNvPr id="5" name="4 Rectángulo"/>
          <p:cNvSpPr/>
          <p:nvPr/>
        </p:nvSpPr>
        <p:spPr>
          <a:xfrm>
            <a:off x="941294" y="1376571"/>
            <a:ext cx="7521388" cy="584775"/>
          </a:xfrm>
          <a:prstGeom prst="rect">
            <a:avLst/>
          </a:prstGeom>
        </p:spPr>
        <p:txBody>
          <a:bodyPr wrap="square">
            <a:spAutoFit/>
          </a:bodyPr>
          <a:lstStyle/>
          <a:p>
            <a:r>
              <a:rPr lang="es-MX" dirty="0" smtClean="0"/>
              <a:t>Los entrenamientos se realizan en varias partes del mundo y en diferentes idiomas.</a:t>
            </a:r>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724" y="2169459"/>
            <a:ext cx="8229041" cy="3648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512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6724" y="307975"/>
            <a:ext cx="7682193" cy="941388"/>
          </a:xfrm>
        </p:spPr>
        <p:txBody>
          <a:bodyPr/>
          <a:lstStyle/>
          <a:p>
            <a:r>
              <a:rPr lang="es-MX" dirty="0" smtClean="0"/>
              <a:t>Aukom</a:t>
            </a:r>
            <a:endParaRPr lang="es-MX" dirty="0"/>
          </a:p>
        </p:txBody>
      </p:sp>
      <p:sp>
        <p:nvSpPr>
          <p:cNvPr id="5" name="4 Rectángulo"/>
          <p:cNvSpPr/>
          <p:nvPr/>
        </p:nvSpPr>
        <p:spPr>
          <a:xfrm>
            <a:off x="1963271" y="1260025"/>
            <a:ext cx="5253318" cy="584775"/>
          </a:xfrm>
          <a:prstGeom prst="rect">
            <a:avLst/>
          </a:prstGeom>
        </p:spPr>
        <p:txBody>
          <a:bodyPr wrap="square">
            <a:spAutoFit/>
          </a:bodyPr>
          <a:lstStyle/>
          <a:p>
            <a:r>
              <a:rPr lang="es-MX" dirty="0" smtClean="0"/>
              <a:t>Los proveedores de servicios Aukom en México :</a:t>
            </a:r>
          </a:p>
          <a:p>
            <a:endParaRPr lang="es-MX" dirty="0"/>
          </a:p>
        </p:txBody>
      </p:sp>
      <p:sp>
        <p:nvSpPr>
          <p:cNvPr id="4" name="3 CuadroTexto"/>
          <p:cNvSpPr txBox="1"/>
          <p:nvPr/>
        </p:nvSpPr>
        <p:spPr>
          <a:xfrm>
            <a:off x="3245270" y="5255430"/>
            <a:ext cx="2510117" cy="338554"/>
          </a:xfrm>
          <a:prstGeom prst="rect">
            <a:avLst/>
          </a:prstGeom>
          <a:noFill/>
        </p:spPr>
        <p:txBody>
          <a:bodyPr wrap="square" rtlCol="0">
            <a:spAutoFit/>
          </a:bodyPr>
          <a:lstStyle/>
          <a:p>
            <a:r>
              <a:rPr lang="es-MX" dirty="0" smtClean="0"/>
              <a:t>http</a:t>
            </a:r>
            <a:r>
              <a:rPr lang="es-MX" dirty="0"/>
              <a:t>://www.aukom.info/es/</a:t>
            </a:r>
          </a:p>
        </p:txBody>
      </p:sp>
      <p:pic>
        <p:nvPicPr>
          <p:cNvPr id="8" name="Grafik 1"/>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237174" y="2418043"/>
            <a:ext cx="3263154" cy="2201048"/>
          </a:xfrm>
          <a:prstGeom prst="rect">
            <a:avLst/>
          </a:prstGeom>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2708" y="2761329"/>
            <a:ext cx="2600325"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7790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7608" name="Rectangle 24"/>
          <p:cNvSpPr>
            <a:spLocks noGrp="1" noChangeArrowheads="1"/>
          </p:cNvSpPr>
          <p:nvPr>
            <p:ph type="title"/>
          </p:nvPr>
        </p:nvSpPr>
        <p:spPr/>
        <p:txBody>
          <a:bodyPr/>
          <a:lstStyle/>
          <a:p>
            <a:r>
              <a:rPr lang="en-US" dirty="0" smtClean="0"/>
              <a:t>Agenda</a:t>
            </a:r>
            <a:endParaRPr lang="en-US" dirty="0"/>
          </a:p>
        </p:txBody>
      </p:sp>
      <p:sp>
        <p:nvSpPr>
          <p:cNvPr id="3267587" name="Rectangle 3" hidden="1"/>
          <p:cNvSpPr>
            <a:spLocks noChangeArrowheads="1"/>
          </p:cNvSpPr>
          <p:nvPr>
            <p:custDataLst>
              <p:tags r:id="rId2"/>
            </p:custDataLst>
          </p:nvPr>
        </p:nvSpPr>
        <p:spPr bwMode="auto">
          <a:xfrm>
            <a:off x="466725" y="2382838"/>
            <a:ext cx="361950" cy="331787"/>
          </a:xfrm>
          <a:prstGeom prst="rect">
            <a:avLst/>
          </a:prstGeom>
          <a:solidFill>
            <a:schemeClr val="accent1"/>
          </a:solidFill>
          <a:ln>
            <a:noFill/>
          </a:ln>
          <a:effectLst/>
          <a:extLst/>
        </p:spPr>
        <p:txBody>
          <a:bodyPr wrap="none" anchor="ctr"/>
          <a:lstStyle/>
          <a:p>
            <a:pPr algn="ctr"/>
            <a:r>
              <a:rPr lang="en-US" sz="1800" b="1" dirty="0" smtClean="0">
                <a:solidFill>
                  <a:srgbClr val="FFFFFF"/>
                </a:solidFill>
              </a:rPr>
              <a:t>1</a:t>
            </a:r>
            <a:endParaRPr lang="en-US" sz="1800" b="1" dirty="0">
              <a:solidFill>
                <a:srgbClr val="FFFFFF"/>
              </a:solidFill>
            </a:endParaRPr>
          </a:p>
        </p:txBody>
      </p:sp>
      <p:sp>
        <p:nvSpPr>
          <p:cNvPr id="3267588" name="Rectangle 4" hidden="1"/>
          <p:cNvSpPr>
            <a:spLocks noChangeArrowheads="1"/>
          </p:cNvSpPr>
          <p:nvPr>
            <p:custDataLst>
              <p:tags r:id="rId3"/>
            </p:custDataLst>
          </p:nvPr>
        </p:nvSpPr>
        <p:spPr bwMode="auto">
          <a:xfrm>
            <a:off x="466725" y="2781300"/>
            <a:ext cx="361950" cy="330200"/>
          </a:xfrm>
          <a:prstGeom prst="rect">
            <a:avLst/>
          </a:prstGeom>
          <a:solidFill>
            <a:schemeClr val="accent1"/>
          </a:solidFill>
          <a:ln>
            <a:noFill/>
          </a:ln>
          <a:effectLst/>
          <a:extLst/>
        </p:spPr>
        <p:txBody>
          <a:bodyPr wrap="none" anchor="ctr"/>
          <a:lstStyle/>
          <a:p>
            <a:pPr algn="ctr"/>
            <a:r>
              <a:rPr lang="en-US" sz="1800" b="1" dirty="0" smtClean="0">
                <a:solidFill>
                  <a:srgbClr val="FFFFFF"/>
                </a:solidFill>
              </a:rPr>
              <a:t>2</a:t>
            </a:r>
            <a:endParaRPr lang="en-US" sz="1800" b="1" dirty="0">
              <a:solidFill>
                <a:srgbClr val="FFFFFF"/>
              </a:solidFill>
            </a:endParaRPr>
          </a:p>
        </p:txBody>
      </p:sp>
      <p:sp>
        <p:nvSpPr>
          <p:cNvPr id="3267589" name="Rectangle 5" hidden="1"/>
          <p:cNvSpPr>
            <a:spLocks noChangeArrowheads="1"/>
          </p:cNvSpPr>
          <p:nvPr>
            <p:custDataLst>
              <p:tags r:id="rId4"/>
            </p:custDataLst>
          </p:nvPr>
        </p:nvSpPr>
        <p:spPr bwMode="auto">
          <a:xfrm>
            <a:off x="466725" y="3178175"/>
            <a:ext cx="361950" cy="331788"/>
          </a:xfrm>
          <a:prstGeom prst="rect">
            <a:avLst/>
          </a:prstGeom>
          <a:solidFill>
            <a:schemeClr val="accent1"/>
          </a:solidFill>
          <a:ln>
            <a:noFill/>
          </a:ln>
          <a:effectLst/>
          <a:extLst/>
        </p:spPr>
        <p:txBody>
          <a:bodyPr wrap="none" anchor="ctr"/>
          <a:lstStyle/>
          <a:p>
            <a:pPr algn="ctr"/>
            <a:r>
              <a:rPr lang="en-US" sz="1800" b="1" dirty="0" smtClean="0">
                <a:solidFill>
                  <a:srgbClr val="FFFFFF"/>
                </a:solidFill>
              </a:rPr>
              <a:t>3</a:t>
            </a:r>
            <a:endParaRPr lang="en-US" sz="1800" b="1" dirty="0">
              <a:solidFill>
                <a:srgbClr val="FFFFFF"/>
              </a:solidFill>
            </a:endParaRPr>
          </a:p>
        </p:txBody>
      </p:sp>
      <p:sp>
        <p:nvSpPr>
          <p:cNvPr id="3267590" name="Rectangle 6" hidden="1"/>
          <p:cNvSpPr>
            <a:spLocks noChangeArrowheads="1"/>
          </p:cNvSpPr>
          <p:nvPr>
            <p:custDataLst>
              <p:tags r:id="rId5"/>
            </p:custDataLst>
          </p:nvPr>
        </p:nvSpPr>
        <p:spPr bwMode="auto">
          <a:xfrm>
            <a:off x="466725" y="3576638"/>
            <a:ext cx="361950" cy="331787"/>
          </a:xfrm>
          <a:prstGeom prst="rect">
            <a:avLst/>
          </a:prstGeom>
          <a:solidFill>
            <a:schemeClr val="accent1"/>
          </a:solidFill>
          <a:ln>
            <a:noFill/>
          </a:ln>
          <a:effectLst/>
          <a:extLst/>
        </p:spPr>
        <p:txBody>
          <a:bodyPr wrap="none" anchor="ctr"/>
          <a:lstStyle/>
          <a:p>
            <a:pPr algn="ctr"/>
            <a:r>
              <a:rPr lang="en-US" sz="1800" b="1" dirty="0" smtClean="0">
                <a:solidFill>
                  <a:srgbClr val="FFFFFF"/>
                </a:solidFill>
              </a:rPr>
              <a:t>4</a:t>
            </a:r>
            <a:endParaRPr lang="en-US" sz="1800" b="1" dirty="0">
              <a:solidFill>
                <a:srgbClr val="FFFFFF"/>
              </a:solidFill>
            </a:endParaRPr>
          </a:p>
        </p:txBody>
      </p:sp>
      <p:sp>
        <p:nvSpPr>
          <p:cNvPr id="3267591" name="Rectangle 7" hidden="1"/>
          <p:cNvSpPr>
            <a:spLocks noChangeArrowheads="1"/>
          </p:cNvSpPr>
          <p:nvPr>
            <p:custDataLst>
              <p:tags r:id="rId6"/>
            </p:custDataLst>
          </p:nvPr>
        </p:nvSpPr>
        <p:spPr bwMode="auto">
          <a:xfrm>
            <a:off x="466725" y="3973513"/>
            <a:ext cx="361950" cy="331787"/>
          </a:xfrm>
          <a:prstGeom prst="rect">
            <a:avLst/>
          </a:prstGeom>
          <a:solidFill>
            <a:schemeClr val="accent1"/>
          </a:solidFill>
          <a:ln>
            <a:noFill/>
          </a:ln>
          <a:effectLst/>
          <a:extLst/>
        </p:spPr>
        <p:txBody>
          <a:bodyPr wrap="none" anchor="ctr"/>
          <a:lstStyle/>
          <a:p>
            <a:pPr algn="ctr"/>
            <a:r>
              <a:rPr lang="en-US" sz="1800" b="1" dirty="0" smtClean="0">
                <a:solidFill>
                  <a:srgbClr val="FFFFFF"/>
                </a:solidFill>
              </a:rPr>
              <a:t>5</a:t>
            </a:r>
            <a:endParaRPr lang="en-US" sz="1800" b="1" dirty="0">
              <a:solidFill>
                <a:srgbClr val="FFFFFF"/>
              </a:solidFill>
            </a:endParaRPr>
          </a:p>
        </p:txBody>
      </p:sp>
      <p:sp>
        <p:nvSpPr>
          <p:cNvPr id="3267592" name="Rectangle 8" hidden="1"/>
          <p:cNvSpPr>
            <a:spLocks noChangeArrowheads="1"/>
          </p:cNvSpPr>
          <p:nvPr>
            <p:custDataLst>
              <p:tags r:id="rId7"/>
            </p:custDataLst>
          </p:nvPr>
        </p:nvSpPr>
        <p:spPr bwMode="auto">
          <a:xfrm>
            <a:off x="466725" y="4371975"/>
            <a:ext cx="361950" cy="331788"/>
          </a:xfrm>
          <a:prstGeom prst="rect">
            <a:avLst/>
          </a:prstGeom>
          <a:solidFill>
            <a:schemeClr val="accent1"/>
          </a:solidFill>
          <a:ln>
            <a:noFill/>
          </a:ln>
          <a:effectLst/>
          <a:extLst/>
        </p:spPr>
        <p:txBody>
          <a:bodyPr wrap="none" anchor="ctr"/>
          <a:lstStyle/>
          <a:p>
            <a:pPr algn="ctr"/>
            <a:r>
              <a:rPr lang="en-US" sz="1800" b="1" dirty="0" smtClean="0">
                <a:solidFill>
                  <a:srgbClr val="FFFFFF"/>
                </a:solidFill>
              </a:rPr>
              <a:t>6</a:t>
            </a:r>
            <a:endParaRPr lang="en-US" sz="1800" b="1" dirty="0">
              <a:solidFill>
                <a:srgbClr val="FFFFFF"/>
              </a:solidFill>
            </a:endParaRPr>
          </a:p>
        </p:txBody>
      </p:sp>
      <p:sp>
        <p:nvSpPr>
          <p:cNvPr id="3267593" name="Rectangle 9" hidden="1"/>
          <p:cNvSpPr>
            <a:spLocks noChangeArrowheads="1"/>
          </p:cNvSpPr>
          <p:nvPr>
            <p:custDataLst>
              <p:tags r:id="rId8"/>
            </p:custDataLst>
          </p:nvPr>
        </p:nvSpPr>
        <p:spPr bwMode="auto">
          <a:xfrm>
            <a:off x="944563" y="2781300"/>
            <a:ext cx="7731125" cy="330200"/>
          </a:xfrm>
          <a:prstGeom prst="rect">
            <a:avLst/>
          </a:prstGeom>
          <a:solidFill>
            <a:schemeClr val="accent2"/>
          </a:solidFill>
          <a:ln>
            <a:noFill/>
          </a:ln>
          <a:effectLst/>
          <a:extLst/>
        </p:spPr>
        <p:txBody>
          <a:bodyPr anchor="ctr"/>
          <a:lstStyle/>
          <a:p>
            <a:endParaRPr lang="en-US" sz="1800" dirty="0">
              <a:solidFill>
                <a:schemeClr val="accent1"/>
              </a:solidFill>
            </a:endParaRPr>
          </a:p>
        </p:txBody>
      </p:sp>
      <p:sp>
        <p:nvSpPr>
          <p:cNvPr id="3267594" name="Rectangle 10" hidden="1"/>
          <p:cNvSpPr>
            <a:spLocks noChangeArrowheads="1"/>
          </p:cNvSpPr>
          <p:nvPr>
            <p:custDataLst>
              <p:tags r:id="rId9"/>
            </p:custDataLst>
          </p:nvPr>
        </p:nvSpPr>
        <p:spPr bwMode="auto">
          <a:xfrm>
            <a:off x="944563" y="3178175"/>
            <a:ext cx="7731125" cy="331788"/>
          </a:xfrm>
          <a:prstGeom prst="rect">
            <a:avLst/>
          </a:prstGeom>
          <a:solidFill>
            <a:schemeClr val="accent2"/>
          </a:solidFill>
          <a:ln>
            <a:noFill/>
          </a:ln>
          <a:effectLst/>
          <a:extLst/>
        </p:spPr>
        <p:txBody>
          <a:bodyPr anchor="ctr"/>
          <a:lstStyle/>
          <a:p>
            <a:endParaRPr lang="en-US" sz="1800" dirty="0">
              <a:solidFill>
                <a:schemeClr val="accent1"/>
              </a:solidFill>
            </a:endParaRPr>
          </a:p>
        </p:txBody>
      </p:sp>
      <p:sp>
        <p:nvSpPr>
          <p:cNvPr id="3267595" name="Rectangle 11" hidden="1"/>
          <p:cNvSpPr>
            <a:spLocks noChangeArrowheads="1"/>
          </p:cNvSpPr>
          <p:nvPr>
            <p:custDataLst>
              <p:tags r:id="rId10"/>
            </p:custDataLst>
          </p:nvPr>
        </p:nvSpPr>
        <p:spPr bwMode="auto">
          <a:xfrm>
            <a:off x="944563" y="3576638"/>
            <a:ext cx="7731125" cy="331787"/>
          </a:xfrm>
          <a:prstGeom prst="rect">
            <a:avLst/>
          </a:prstGeom>
          <a:solidFill>
            <a:schemeClr val="accent2"/>
          </a:solidFill>
          <a:ln>
            <a:noFill/>
          </a:ln>
          <a:effectLst/>
          <a:extLst/>
        </p:spPr>
        <p:txBody>
          <a:bodyPr anchor="ctr"/>
          <a:lstStyle/>
          <a:p>
            <a:endParaRPr lang="en-US" sz="1800" dirty="0">
              <a:solidFill>
                <a:schemeClr val="accent1"/>
              </a:solidFill>
            </a:endParaRPr>
          </a:p>
        </p:txBody>
      </p:sp>
      <p:sp>
        <p:nvSpPr>
          <p:cNvPr id="3267596" name="Rectangle 12" hidden="1"/>
          <p:cNvSpPr>
            <a:spLocks noChangeArrowheads="1"/>
          </p:cNvSpPr>
          <p:nvPr>
            <p:custDataLst>
              <p:tags r:id="rId11"/>
            </p:custDataLst>
          </p:nvPr>
        </p:nvSpPr>
        <p:spPr bwMode="auto">
          <a:xfrm>
            <a:off x="944563" y="3973513"/>
            <a:ext cx="7731125" cy="331787"/>
          </a:xfrm>
          <a:prstGeom prst="rect">
            <a:avLst/>
          </a:prstGeom>
          <a:solidFill>
            <a:schemeClr val="accent2"/>
          </a:solidFill>
          <a:ln>
            <a:noFill/>
          </a:ln>
          <a:effectLst/>
          <a:extLst/>
        </p:spPr>
        <p:txBody>
          <a:bodyPr anchor="ctr"/>
          <a:lstStyle/>
          <a:p>
            <a:endParaRPr lang="en-US" sz="1800" dirty="0">
              <a:solidFill>
                <a:schemeClr val="accent1"/>
              </a:solidFill>
            </a:endParaRPr>
          </a:p>
        </p:txBody>
      </p:sp>
      <p:sp>
        <p:nvSpPr>
          <p:cNvPr id="3267597" name="Rectangle 13" hidden="1"/>
          <p:cNvSpPr>
            <a:spLocks noChangeArrowheads="1"/>
          </p:cNvSpPr>
          <p:nvPr>
            <p:custDataLst>
              <p:tags r:id="rId12"/>
            </p:custDataLst>
          </p:nvPr>
        </p:nvSpPr>
        <p:spPr bwMode="auto">
          <a:xfrm>
            <a:off x="944563" y="4371975"/>
            <a:ext cx="7731125" cy="331788"/>
          </a:xfrm>
          <a:prstGeom prst="rect">
            <a:avLst/>
          </a:prstGeom>
          <a:solidFill>
            <a:schemeClr val="accent2"/>
          </a:solidFill>
          <a:ln>
            <a:noFill/>
          </a:ln>
          <a:effectLst/>
          <a:extLst/>
        </p:spPr>
        <p:txBody>
          <a:bodyPr anchor="ctr"/>
          <a:lstStyle/>
          <a:p>
            <a:endParaRPr lang="en-US" sz="1800" dirty="0">
              <a:solidFill>
                <a:schemeClr val="accent1"/>
              </a:solidFill>
            </a:endParaRPr>
          </a:p>
        </p:txBody>
      </p:sp>
      <p:sp>
        <p:nvSpPr>
          <p:cNvPr id="3267598" name="Rectangle 14" hidden="1"/>
          <p:cNvSpPr>
            <a:spLocks noChangeArrowheads="1"/>
          </p:cNvSpPr>
          <p:nvPr>
            <p:custDataLst>
              <p:tags r:id="rId13"/>
            </p:custDataLst>
          </p:nvPr>
        </p:nvSpPr>
        <p:spPr bwMode="auto">
          <a:xfrm>
            <a:off x="944563" y="2382838"/>
            <a:ext cx="7731125" cy="331787"/>
          </a:xfrm>
          <a:prstGeom prst="rect">
            <a:avLst/>
          </a:prstGeom>
          <a:solidFill>
            <a:schemeClr val="accent2"/>
          </a:solidFill>
          <a:ln>
            <a:noFill/>
          </a:ln>
          <a:effectLst/>
          <a:extLst/>
        </p:spPr>
        <p:txBody>
          <a:bodyPr anchor="ctr"/>
          <a:lstStyle/>
          <a:p>
            <a:endParaRPr lang="en-US" sz="1800" dirty="0">
              <a:solidFill>
                <a:schemeClr val="accent1"/>
              </a:solidFill>
            </a:endParaRPr>
          </a:p>
        </p:txBody>
      </p:sp>
      <p:sp>
        <p:nvSpPr>
          <p:cNvPr id="3267599" name="Rectangle 15" hidden="1"/>
          <p:cNvSpPr>
            <a:spLocks noChangeArrowheads="1"/>
          </p:cNvSpPr>
          <p:nvPr>
            <p:custDataLst>
              <p:tags r:id="rId14"/>
            </p:custDataLst>
          </p:nvPr>
        </p:nvSpPr>
        <p:spPr bwMode="auto">
          <a:xfrm>
            <a:off x="466725" y="4768850"/>
            <a:ext cx="361950" cy="330200"/>
          </a:xfrm>
          <a:prstGeom prst="rect">
            <a:avLst/>
          </a:prstGeom>
          <a:solidFill>
            <a:schemeClr val="accent1"/>
          </a:solidFill>
          <a:ln>
            <a:noFill/>
          </a:ln>
          <a:effectLst/>
          <a:extLst/>
        </p:spPr>
        <p:txBody>
          <a:bodyPr wrap="none" anchor="ctr"/>
          <a:lstStyle/>
          <a:p>
            <a:pPr algn="ctr"/>
            <a:r>
              <a:rPr lang="en-US" sz="1800" b="1" dirty="0" smtClean="0">
                <a:solidFill>
                  <a:srgbClr val="FFFFFF"/>
                </a:solidFill>
              </a:rPr>
              <a:t>7</a:t>
            </a:r>
            <a:endParaRPr lang="en-US" sz="1800" b="1" dirty="0">
              <a:solidFill>
                <a:srgbClr val="FFFFFF"/>
              </a:solidFill>
            </a:endParaRPr>
          </a:p>
        </p:txBody>
      </p:sp>
      <p:sp>
        <p:nvSpPr>
          <p:cNvPr id="3267600" name="Rectangle 16" hidden="1"/>
          <p:cNvSpPr>
            <a:spLocks noChangeArrowheads="1"/>
          </p:cNvSpPr>
          <p:nvPr>
            <p:custDataLst>
              <p:tags r:id="rId15"/>
            </p:custDataLst>
          </p:nvPr>
        </p:nvSpPr>
        <p:spPr bwMode="auto">
          <a:xfrm>
            <a:off x="944563" y="4768850"/>
            <a:ext cx="7731125" cy="330200"/>
          </a:xfrm>
          <a:prstGeom prst="rect">
            <a:avLst/>
          </a:prstGeom>
          <a:solidFill>
            <a:schemeClr val="accent2"/>
          </a:solidFill>
          <a:ln>
            <a:noFill/>
          </a:ln>
          <a:effectLst/>
          <a:extLst/>
        </p:spPr>
        <p:txBody>
          <a:bodyPr anchor="ctr"/>
          <a:lstStyle/>
          <a:p>
            <a:endParaRPr lang="en-US" sz="1800" dirty="0">
              <a:solidFill>
                <a:schemeClr val="accent1"/>
              </a:solidFill>
            </a:endParaRPr>
          </a:p>
        </p:txBody>
      </p:sp>
      <p:sp>
        <p:nvSpPr>
          <p:cNvPr id="3267601" name="Rectangle 17" hidden="1"/>
          <p:cNvSpPr>
            <a:spLocks noChangeArrowheads="1"/>
          </p:cNvSpPr>
          <p:nvPr>
            <p:custDataLst>
              <p:tags r:id="rId16"/>
            </p:custDataLst>
          </p:nvPr>
        </p:nvSpPr>
        <p:spPr bwMode="auto">
          <a:xfrm>
            <a:off x="466725" y="5165725"/>
            <a:ext cx="361950" cy="331788"/>
          </a:xfrm>
          <a:prstGeom prst="rect">
            <a:avLst/>
          </a:prstGeom>
          <a:solidFill>
            <a:schemeClr val="accent1"/>
          </a:solidFill>
          <a:ln>
            <a:noFill/>
          </a:ln>
          <a:effectLst/>
          <a:extLst/>
        </p:spPr>
        <p:txBody>
          <a:bodyPr wrap="none" anchor="ctr"/>
          <a:lstStyle/>
          <a:p>
            <a:pPr algn="ctr"/>
            <a:r>
              <a:rPr lang="en-US" sz="1800" b="1" dirty="0" smtClean="0">
                <a:solidFill>
                  <a:srgbClr val="FFFFFF"/>
                </a:solidFill>
              </a:rPr>
              <a:t>8</a:t>
            </a:r>
            <a:endParaRPr lang="en-US" sz="1800" b="1" dirty="0">
              <a:solidFill>
                <a:srgbClr val="FFFFFF"/>
              </a:solidFill>
            </a:endParaRPr>
          </a:p>
        </p:txBody>
      </p:sp>
      <p:sp>
        <p:nvSpPr>
          <p:cNvPr id="3267602" name="Rectangle 18" hidden="1"/>
          <p:cNvSpPr>
            <a:spLocks noChangeArrowheads="1"/>
          </p:cNvSpPr>
          <p:nvPr>
            <p:custDataLst>
              <p:tags r:id="rId17"/>
            </p:custDataLst>
          </p:nvPr>
        </p:nvSpPr>
        <p:spPr bwMode="auto">
          <a:xfrm>
            <a:off x="944563" y="5165725"/>
            <a:ext cx="7731125" cy="331788"/>
          </a:xfrm>
          <a:prstGeom prst="rect">
            <a:avLst/>
          </a:prstGeom>
          <a:solidFill>
            <a:schemeClr val="accent2"/>
          </a:solidFill>
          <a:ln>
            <a:noFill/>
          </a:ln>
          <a:effectLst/>
          <a:extLst/>
        </p:spPr>
        <p:txBody>
          <a:bodyPr anchor="ctr"/>
          <a:lstStyle/>
          <a:p>
            <a:endParaRPr lang="en-US" sz="1800" dirty="0">
              <a:solidFill>
                <a:schemeClr val="accent1"/>
              </a:solidFill>
            </a:endParaRPr>
          </a:p>
        </p:txBody>
      </p:sp>
      <p:sp>
        <p:nvSpPr>
          <p:cNvPr id="2" name="1 CuadroTexto"/>
          <p:cNvSpPr txBox="1"/>
          <p:nvPr/>
        </p:nvSpPr>
        <p:spPr>
          <a:xfrm>
            <a:off x="828674" y="1598008"/>
            <a:ext cx="6746501" cy="2554545"/>
          </a:xfrm>
          <a:prstGeom prst="rect">
            <a:avLst/>
          </a:prstGeom>
          <a:noFill/>
        </p:spPr>
        <p:txBody>
          <a:bodyPr wrap="square" rtlCol="0">
            <a:spAutoFit/>
          </a:bodyPr>
          <a:lstStyle/>
          <a:p>
            <a:r>
              <a:rPr lang="es-MX" dirty="0" smtClean="0"/>
              <a:t>1.- CONTROLAR UNA  CARACTERISTICA</a:t>
            </a:r>
          </a:p>
          <a:p>
            <a:endParaRPr lang="es-MX" dirty="0" smtClean="0"/>
          </a:p>
          <a:p>
            <a:r>
              <a:rPr lang="es-MX" dirty="0" smtClean="0"/>
              <a:t>2.- LEER UN MARCO DE CONTROL</a:t>
            </a:r>
          </a:p>
          <a:p>
            <a:endParaRPr lang="es-MX" dirty="0" smtClean="0"/>
          </a:p>
          <a:p>
            <a:r>
              <a:rPr lang="es-MX" dirty="0" smtClean="0"/>
              <a:t>3.- ¿ QUIEN CALCULA LAS TOLERANCIAS ?</a:t>
            </a:r>
          </a:p>
          <a:p>
            <a:endParaRPr lang="es-MX" dirty="0" smtClean="0"/>
          </a:p>
          <a:p>
            <a:r>
              <a:rPr lang="es-MX" dirty="0" smtClean="0"/>
              <a:t>4.- CALCULAR UNA TOLERANCIA DE POSICION</a:t>
            </a:r>
          </a:p>
          <a:p>
            <a:endParaRPr lang="es-MX" dirty="0" smtClean="0"/>
          </a:p>
          <a:p>
            <a:r>
              <a:rPr lang="es-MX" dirty="0" smtClean="0"/>
              <a:t>5.- AUKOM</a:t>
            </a:r>
          </a:p>
          <a:p>
            <a:endParaRPr lang="es-MX" dirty="0"/>
          </a:p>
        </p:txBody>
      </p:sp>
    </p:spTree>
    <p:custDataLst>
      <p:tags r:id="rId1"/>
    </p:custDataLst>
    <p:extLst>
      <p:ext uri="{BB962C8B-B14F-4D97-AF65-F5344CB8AC3E}">
        <p14:creationId xmlns:p14="http://schemas.microsoft.com/office/powerpoint/2010/main" val="26651284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6725" y="307975"/>
            <a:ext cx="7036734" cy="941388"/>
          </a:xfrm>
        </p:spPr>
        <p:txBody>
          <a:bodyPr/>
          <a:lstStyle/>
          <a:p>
            <a:r>
              <a:rPr lang="es-MX" dirty="0" smtClean="0"/>
              <a:t>¿ Como controlamos una característica? </a:t>
            </a:r>
            <a:endParaRPr lang="es-MX" dirty="0"/>
          </a:p>
        </p:txBody>
      </p:sp>
      <p:sp>
        <p:nvSpPr>
          <p:cNvPr id="3" name="2 CuadroTexto"/>
          <p:cNvSpPr txBox="1"/>
          <p:nvPr/>
        </p:nvSpPr>
        <p:spPr>
          <a:xfrm>
            <a:off x="828674" y="1320093"/>
            <a:ext cx="7490573" cy="5262979"/>
          </a:xfrm>
          <a:prstGeom prst="rect">
            <a:avLst/>
          </a:prstGeom>
          <a:noFill/>
        </p:spPr>
        <p:txBody>
          <a:bodyPr wrap="square" rtlCol="0">
            <a:spAutoFit/>
          </a:bodyPr>
          <a:lstStyle/>
          <a:p>
            <a:r>
              <a:rPr lang="es-MX" dirty="0" smtClean="0"/>
              <a:t>TENEMOS 4 MANERAS DE CONTROLAR UNA CARACTERISTICA DIMENSIONALMENTE</a:t>
            </a:r>
          </a:p>
          <a:p>
            <a:r>
              <a:rPr lang="es-MX" dirty="0"/>
              <a:t> </a:t>
            </a:r>
            <a:endParaRPr lang="es-MX" dirty="0" smtClean="0"/>
          </a:p>
          <a:p>
            <a:r>
              <a:rPr lang="es-MX" b="1" dirty="0" smtClean="0"/>
              <a:t>TAMAÑO</a:t>
            </a:r>
            <a:r>
              <a:rPr lang="es-MX" dirty="0" smtClean="0"/>
              <a:t> ( Diámetro, distancia, longitud, ancho , etc…)</a:t>
            </a:r>
          </a:p>
          <a:p>
            <a:endParaRPr lang="es-MX" dirty="0"/>
          </a:p>
          <a:p>
            <a:endParaRPr lang="es-MX" dirty="0" smtClean="0"/>
          </a:p>
          <a:p>
            <a:r>
              <a:rPr lang="es-MX" b="1" dirty="0" smtClean="0"/>
              <a:t>FORMA</a:t>
            </a:r>
            <a:r>
              <a:rPr lang="es-MX" dirty="0" smtClean="0"/>
              <a:t> ( Redondez, </a:t>
            </a:r>
            <a:r>
              <a:rPr lang="es-MX" dirty="0" err="1" smtClean="0"/>
              <a:t>Planicidad</a:t>
            </a:r>
            <a:r>
              <a:rPr lang="es-MX" dirty="0" smtClean="0"/>
              <a:t>, Rectitud, </a:t>
            </a:r>
            <a:r>
              <a:rPr lang="es-MX" dirty="0" err="1" smtClean="0"/>
              <a:t>Cilindricidad</a:t>
            </a:r>
            <a:r>
              <a:rPr lang="es-MX" dirty="0"/>
              <a:t> </a:t>
            </a:r>
            <a:r>
              <a:rPr lang="es-MX" dirty="0" smtClean="0"/>
              <a:t>y Perfil )</a:t>
            </a:r>
          </a:p>
          <a:p>
            <a:endParaRPr lang="es-MX" dirty="0" smtClean="0"/>
          </a:p>
          <a:p>
            <a:endParaRPr lang="es-MX" dirty="0" smtClean="0"/>
          </a:p>
          <a:p>
            <a:endParaRPr lang="es-MX" dirty="0" smtClean="0"/>
          </a:p>
          <a:p>
            <a:r>
              <a:rPr lang="es-MX" b="1" dirty="0" smtClean="0"/>
              <a:t>ORIENTACIÓN</a:t>
            </a:r>
            <a:r>
              <a:rPr lang="es-MX" dirty="0" smtClean="0"/>
              <a:t>  ( Perpendicularidad, Paralelismo y </a:t>
            </a:r>
            <a:r>
              <a:rPr lang="es-MX" dirty="0" err="1" smtClean="0"/>
              <a:t>Angularidad</a:t>
            </a:r>
            <a:r>
              <a:rPr lang="es-MX" dirty="0" smtClean="0"/>
              <a:t> ) </a:t>
            </a:r>
          </a:p>
          <a:p>
            <a:endParaRPr lang="es-MX" dirty="0" smtClean="0"/>
          </a:p>
          <a:p>
            <a:endParaRPr lang="es-MX" dirty="0"/>
          </a:p>
          <a:p>
            <a:endParaRPr lang="es-MX" dirty="0" smtClean="0"/>
          </a:p>
          <a:p>
            <a:r>
              <a:rPr lang="es-MX" b="1" dirty="0" smtClean="0"/>
              <a:t>UBICACIÓN</a:t>
            </a:r>
            <a:r>
              <a:rPr lang="es-MX" dirty="0" smtClean="0"/>
              <a:t> ( Posición, </a:t>
            </a:r>
            <a:r>
              <a:rPr lang="es-MX" dirty="0" err="1" smtClean="0"/>
              <a:t>Concentricidad</a:t>
            </a:r>
            <a:r>
              <a:rPr lang="es-MX" dirty="0" smtClean="0"/>
              <a:t> o </a:t>
            </a:r>
            <a:r>
              <a:rPr lang="es-MX" dirty="0" err="1" smtClean="0"/>
              <a:t>Coaxialidad</a:t>
            </a:r>
            <a:r>
              <a:rPr lang="es-MX" dirty="0" smtClean="0"/>
              <a:t>, Simetría, Oscilación y Perfil de superficie )</a:t>
            </a:r>
          </a:p>
          <a:p>
            <a:endParaRPr lang="es-MX" dirty="0"/>
          </a:p>
          <a:p>
            <a:endParaRPr lang="es-MX" dirty="0" smtClean="0"/>
          </a:p>
          <a:p>
            <a:endParaRPr lang="es-MX" dirty="0" smtClean="0"/>
          </a:p>
          <a:p>
            <a:endParaRPr lang="es-MX" dirty="0" smtClean="0"/>
          </a:p>
          <a:p>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8097" y="2380439"/>
            <a:ext cx="457200" cy="380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766" y="2402548"/>
            <a:ext cx="457200" cy="3585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280" y="2393599"/>
            <a:ext cx="457200" cy="367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61861" y="2393599"/>
            <a:ext cx="457200" cy="367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1538" y="3188423"/>
            <a:ext cx="4424081" cy="5588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15997" y="4114794"/>
            <a:ext cx="3567392" cy="6454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4191" y="5522255"/>
            <a:ext cx="39052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319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3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6724" y="307975"/>
            <a:ext cx="7682193" cy="941388"/>
          </a:xfrm>
        </p:spPr>
        <p:txBody>
          <a:bodyPr/>
          <a:lstStyle/>
          <a:p>
            <a:r>
              <a:rPr lang="es-MX" dirty="0" smtClean="0"/>
              <a:t>¿ Como leemos un marco de control de características? </a:t>
            </a:r>
            <a:endParaRPr lang="es-MX" dirty="0"/>
          </a:p>
        </p:txBody>
      </p:sp>
      <p:sp>
        <p:nvSpPr>
          <p:cNvPr id="3" name="2 CuadroTexto"/>
          <p:cNvSpPr txBox="1"/>
          <p:nvPr/>
        </p:nvSpPr>
        <p:spPr>
          <a:xfrm>
            <a:off x="828674" y="2727598"/>
            <a:ext cx="7490573" cy="3046988"/>
          </a:xfrm>
          <a:prstGeom prst="rect">
            <a:avLst/>
          </a:prstGeom>
          <a:noFill/>
        </p:spPr>
        <p:txBody>
          <a:bodyPr wrap="square" rtlCol="0">
            <a:spAutoFit/>
          </a:bodyPr>
          <a:lstStyle/>
          <a:p>
            <a:r>
              <a:rPr lang="es-MX" dirty="0" smtClean="0"/>
              <a:t>Tenemos que considerar el siguiente orden para leer un marco de control de características en GD&amp;T</a:t>
            </a:r>
          </a:p>
          <a:p>
            <a:endParaRPr lang="es-MX" dirty="0" smtClean="0"/>
          </a:p>
          <a:p>
            <a:r>
              <a:rPr lang="es-MX" b="1" dirty="0" smtClean="0"/>
              <a:t>1.- ¿ Cual es el TAMAÑO de la zona de tolerancia ?</a:t>
            </a:r>
          </a:p>
          <a:p>
            <a:endParaRPr lang="es-MX" b="1" dirty="0" smtClean="0"/>
          </a:p>
          <a:p>
            <a:r>
              <a:rPr lang="es-MX" b="1" dirty="0" smtClean="0"/>
              <a:t>2.- ¿ Cual es la FORMA de la zona de tolerancia ?</a:t>
            </a:r>
          </a:p>
          <a:p>
            <a:endParaRPr lang="es-MX" b="1" dirty="0"/>
          </a:p>
          <a:p>
            <a:r>
              <a:rPr lang="es-MX" b="1" dirty="0" smtClean="0"/>
              <a:t>3.- ¿ Cual es la ORIENTACIÓN de la zona de tolerancia ?</a:t>
            </a:r>
          </a:p>
          <a:p>
            <a:endParaRPr lang="es-MX" b="1" dirty="0"/>
          </a:p>
          <a:p>
            <a:r>
              <a:rPr lang="es-MX" b="1" dirty="0" smtClean="0"/>
              <a:t>4.- ¿ Cual es la UBICACION de la zona de tolerancia ?</a:t>
            </a:r>
          </a:p>
          <a:p>
            <a:endParaRPr lang="es-MX" b="1" dirty="0"/>
          </a:p>
          <a:p>
            <a:r>
              <a:rPr lang="es-MX" b="1" dirty="0" smtClean="0"/>
              <a:t>5.- ¿ Que es lo que va a QUEDAR DENTRO de la zona de tolerancia ?</a:t>
            </a:r>
            <a:endParaRPr lang="es-MX"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9019" y="1760441"/>
            <a:ext cx="46577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0801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6724" y="307975"/>
            <a:ext cx="7682193" cy="941388"/>
          </a:xfrm>
        </p:spPr>
        <p:txBody>
          <a:bodyPr/>
          <a:lstStyle/>
          <a:p>
            <a:r>
              <a:rPr lang="es-MX" dirty="0" smtClean="0"/>
              <a:t>¿ Como leemos un marco de control de características? </a:t>
            </a:r>
            <a:endParaRPr lang="es-MX" dirty="0"/>
          </a:p>
        </p:txBody>
      </p:sp>
      <p:sp>
        <p:nvSpPr>
          <p:cNvPr id="3" name="2 CuadroTexto"/>
          <p:cNvSpPr txBox="1"/>
          <p:nvPr/>
        </p:nvSpPr>
        <p:spPr>
          <a:xfrm>
            <a:off x="828674" y="2351068"/>
            <a:ext cx="7490573" cy="4524315"/>
          </a:xfrm>
          <a:prstGeom prst="rect">
            <a:avLst/>
          </a:prstGeom>
          <a:noFill/>
        </p:spPr>
        <p:txBody>
          <a:bodyPr wrap="square" rtlCol="0">
            <a:spAutoFit/>
          </a:bodyPr>
          <a:lstStyle/>
          <a:p>
            <a:r>
              <a:rPr lang="es-MX" b="1" dirty="0" smtClean="0"/>
              <a:t>¿ Cual es el TAMAÑO de la zona de tolerancia ?</a:t>
            </a:r>
          </a:p>
          <a:p>
            <a:endParaRPr lang="es-MX" dirty="0" smtClean="0"/>
          </a:p>
          <a:p>
            <a:r>
              <a:rPr lang="es-MX" dirty="0" smtClean="0"/>
              <a:t>El </a:t>
            </a:r>
            <a:r>
              <a:rPr lang="es-MX" b="1" dirty="0" smtClean="0"/>
              <a:t>tamaño</a:t>
            </a:r>
            <a:r>
              <a:rPr lang="es-MX" dirty="0" smtClean="0"/>
              <a:t> de la zona de tolerancia es de 0.5 mm ( Valor numérico )</a:t>
            </a:r>
          </a:p>
          <a:p>
            <a:r>
              <a:rPr lang="es-MX" dirty="0" smtClean="0"/>
              <a:t>Y puede tener modificadores de tamaño.</a:t>
            </a:r>
          </a:p>
          <a:p>
            <a:endParaRPr lang="es-MX" dirty="0"/>
          </a:p>
          <a:p>
            <a:r>
              <a:rPr lang="es-MX" b="1" dirty="0"/>
              <a:t>¿ Cual es la </a:t>
            </a:r>
            <a:r>
              <a:rPr lang="es-MX" b="1" dirty="0" smtClean="0"/>
              <a:t>FORMA </a:t>
            </a:r>
            <a:r>
              <a:rPr lang="es-MX" b="1" dirty="0"/>
              <a:t>de la zona de tolerancia </a:t>
            </a:r>
            <a:r>
              <a:rPr lang="es-MX" b="1" dirty="0" smtClean="0"/>
              <a:t>?</a:t>
            </a:r>
          </a:p>
          <a:p>
            <a:endParaRPr lang="es-MX" dirty="0"/>
          </a:p>
          <a:p>
            <a:r>
              <a:rPr lang="es-MX" dirty="0" smtClean="0"/>
              <a:t>Es una </a:t>
            </a:r>
            <a:r>
              <a:rPr lang="es-MX" b="1" dirty="0" smtClean="0"/>
              <a:t>forma</a:t>
            </a:r>
            <a:r>
              <a:rPr lang="es-MX" dirty="0" smtClean="0"/>
              <a:t> cilíndrica la zona de tolerancia por tener antepuesto el símbolo de </a:t>
            </a:r>
          </a:p>
          <a:p>
            <a:r>
              <a:rPr lang="es-MX" dirty="0" smtClean="0"/>
              <a:t>diámetro, también puede ser esférica o plana</a:t>
            </a:r>
          </a:p>
          <a:p>
            <a:endParaRPr lang="es-MX" dirty="0"/>
          </a:p>
          <a:p>
            <a:r>
              <a:rPr lang="es-MX" b="1" dirty="0"/>
              <a:t>¿ Cual es la ORIENTACIÓN de la zona de tolerancia ?</a:t>
            </a:r>
          </a:p>
          <a:p>
            <a:endParaRPr lang="es-MX" dirty="0" smtClean="0"/>
          </a:p>
          <a:p>
            <a:r>
              <a:rPr lang="es-MX" dirty="0" smtClean="0"/>
              <a:t>El marco de control esta perfectamente </a:t>
            </a:r>
            <a:r>
              <a:rPr lang="es-MX" b="1" dirty="0" smtClean="0"/>
              <a:t>orientado</a:t>
            </a:r>
            <a:r>
              <a:rPr lang="es-MX" dirty="0" smtClean="0"/>
              <a:t> contra los datos A-A , B Y C</a:t>
            </a:r>
          </a:p>
          <a:p>
            <a:r>
              <a:rPr lang="es-MX" dirty="0" smtClean="0"/>
              <a:t>Los cuales pueden contener modificadores de movilidad.</a:t>
            </a:r>
          </a:p>
          <a:p>
            <a:r>
              <a:rPr lang="es-MX" dirty="0" smtClean="0"/>
              <a:t>Es decir contra su sistema de coordenadas.</a:t>
            </a:r>
          </a:p>
          <a:p>
            <a:endParaRPr lang="es-MX" dirty="0" smtClean="0"/>
          </a:p>
          <a:p>
            <a:endParaRPr lang="es-MX" dirty="0"/>
          </a:p>
          <a:p>
            <a:endParaRPr lang="es-MX"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9019" y="1563211"/>
            <a:ext cx="46577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901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6724" y="307975"/>
            <a:ext cx="7682193" cy="941388"/>
          </a:xfrm>
        </p:spPr>
        <p:txBody>
          <a:bodyPr/>
          <a:lstStyle/>
          <a:p>
            <a:r>
              <a:rPr lang="es-MX" dirty="0" smtClean="0"/>
              <a:t>¿ Como leemos un marco de control de características? </a:t>
            </a:r>
            <a:endParaRPr lang="es-MX" dirty="0"/>
          </a:p>
        </p:txBody>
      </p:sp>
      <p:sp>
        <p:nvSpPr>
          <p:cNvPr id="3" name="2 CuadroTexto"/>
          <p:cNvSpPr txBox="1"/>
          <p:nvPr/>
        </p:nvSpPr>
        <p:spPr>
          <a:xfrm>
            <a:off x="828674" y="2351068"/>
            <a:ext cx="7490573" cy="3539430"/>
          </a:xfrm>
          <a:prstGeom prst="rect">
            <a:avLst/>
          </a:prstGeom>
          <a:noFill/>
        </p:spPr>
        <p:txBody>
          <a:bodyPr wrap="square" rtlCol="0">
            <a:spAutoFit/>
          </a:bodyPr>
          <a:lstStyle/>
          <a:p>
            <a:r>
              <a:rPr lang="es-MX" b="1" dirty="0"/>
              <a:t>¿ Cual es la UBICACION de la zona de tolerancia </a:t>
            </a:r>
            <a:r>
              <a:rPr lang="es-MX" b="1" dirty="0" smtClean="0"/>
              <a:t>?</a:t>
            </a:r>
          </a:p>
          <a:p>
            <a:endParaRPr lang="es-MX" dirty="0"/>
          </a:p>
          <a:p>
            <a:r>
              <a:rPr lang="es-MX" dirty="0" smtClean="0"/>
              <a:t>La zona de tolerancia esta perfectamente </a:t>
            </a:r>
            <a:r>
              <a:rPr lang="es-MX" b="1" dirty="0" smtClean="0"/>
              <a:t>ubicada</a:t>
            </a:r>
            <a:r>
              <a:rPr lang="es-MX" dirty="0" smtClean="0"/>
              <a:t> por las dimensiones básicas lineales o polares relacionados a este marco de control.</a:t>
            </a:r>
          </a:p>
          <a:p>
            <a:endParaRPr lang="es-MX" dirty="0"/>
          </a:p>
          <a:p>
            <a:r>
              <a:rPr lang="es-MX" b="1" dirty="0"/>
              <a:t>¿ Que es lo que va a QUEDAR DENTRO de la zona de tolerancia ?</a:t>
            </a:r>
          </a:p>
          <a:p>
            <a:endParaRPr lang="es-MX" dirty="0" smtClean="0"/>
          </a:p>
          <a:p>
            <a:r>
              <a:rPr lang="es-MX" dirty="0" smtClean="0"/>
              <a:t>Debe de </a:t>
            </a:r>
            <a:r>
              <a:rPr lang="es-MX" b="1" dirty="0" smtClean="0"/>
              <a:t>quedar dentro </a:t>
            </a:r>
            <a:r>
              <a:rPr lang="es-MX" dirty="0" smtClean="0"/>
              <a:t>de una tolerancia de posición.</a:t>
            </a:r>
          </a:p>
          <a:p>
            <a:endParaRPr lang="es-MX" dirty="0"/>
          </a:p>
          <a:p>
            <a:endParaRPr lang="es-MX" dirty="0" smtClean="0"/>
          </a:p>
          <a:p>
            <a:endParaRPr lang="es-MX" dirty="0"/>
          </a:p>
          <a:p>
            <a:endParaRPr lang="es-MX" dirty="0" smtClean="0"/>
          </a:p>
          <a:p>
            <a:endParaRPr lang="es-MX" dirty="0"/>
          </a:p>
          <a:p>
            <a:endParaRPr lang="es-MX"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9019" y="1563211"/>
            <a:ext cx="46577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53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6724" y="307975"/>
            <a:ext cx="7682193" cy="941388"/>
          </a:xfrm>
        </p:spPr>
        <p:txBody>
          <a:bodyPr/>
          <a:lstStyle/>
          <a:p>
            <a:r>
              <a:rPr lang="es-MX" dirty="0" smtClean="0"/>
              <a:t>¿ Como leemos un marco de control de características? </a:t>
            </a:r>
            <a:endParaRPr lang="es-MX" dirty="0"/>
          </a:p>
        </p:txBody>
      </p:sp>
      <p:sp>
        <p:nvSpPr>
          <p:cNvPr id="3" name="2 CuadroTexto"/>
          <p:cNvSpPr txBox="1"/>
          <p:nvPr/>
        </p:nvSpPr>
        <p:spPr>
          <a:xfrm>
            <a:off x="828674" y="3050338"/>
            <a:ext cx="7490573" cy="2062103"/>
          </a:xfrm>
          <a:prstGeom prst="rect">
            <a:avLst/>
          </a:prstGeom>
          <a:noFill/>
        </p:spPr>
        <p:txBody>
          <a:bodyPr wrap="square" rtlCol="0">
            <a:spAutoFit/>
          </a:bodyPr>
          <a:lstStyle/>
          <a:p>
            <a:r>
              <a:rPr lang="es-MX" dirty="0" smtClean="0"/>
              <a:t>Entonces , vamos a leerlo !!!! </a:t>
            </a:r>
          </a:p>
          <a:p>
            <a:endParaRPr lang="es-MX" dirty="0"/>
          </a:p>
          <a:p>
            <a:r>
              <a:rPr lang="es-MX" dirty="0" smtClean="0"/>
              <a:t>Es una tolerancia de tamaño de 0.5 mm en Condiciones de Material Máximo dentro de una zona cilíndrica orientada contra el sistema de coordenadas con Condiciones Máximas de Movilidad perfectamente ubicada por las coordenadas básicas relacionadas desde el marco de control y debe de caer dentro de una tolerancia de posición.</a:t>
            </a:r>
          </a:p>
          <a:p>
            <a:endParaRPr lang="es-MX"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9019" y="1921811"/>
            <a:ext cx="46577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Elipse"/>
          <p:cNvSpPr/>
          <p:nvPr/>
        </p:nvSpPr>
        <p:spPr bwMode="auto">
          <a:xfrm>
            <a:off x="3182468" y="1615293"/>
            <a:ext cx="349623" cy="306517"/>
          </a:xfrm>
          <a:prstGeom prst="ellipse">
            <a:avLst/>
          </a:prstGeom>
          <a:solidFill>
            <a:schemeClr val="bg1"/>
          </a:solidFill>
          <a:ln w="3175" cap="flat" cmpd="sng" algn="ctr">
            <a:solidFill>
              <a:schemeClr val="folHlink"/>
            </a:solidFill>
            <a:prstDash val="solid"/>
            <a:round/>
            <a:headEnd type="none" w="sm" len="sm"/>
            <a:tailEnd type="none" w="sm" len="sm"/>
          </a:ln>
          <a:effectLst/>
          <a:ex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Arial" charset="0"/>
              </a:rPr>
              <a:t>1</a:t>
            </a:r>
          </a:p>
        </p:txBody>
      </p:sp>
      <p:sp>
        <p:nvSpPr>
          <p:cNvPr id="6" name="5 Elipse"/>
          <p:cNvSpPr/>
          <p:nvPr/>
        </p:nvSpPr>
        <p:spPr bwMode="auto">
          <a:xfrm>
            <a:off x="2805950" y="1615294"/>
            <a:ext cx="349623" cy="306517"/>
          </a:xfrm>
          <a:prstGeom prst="ellipse">
            <a:avLst/>
          </a:prstGeom>
          <a:solidFill>
            <a:schemeClr val="bg1"/>
          </a:solidFill>
          <a:ln w="3175" cap="flat" cmpd="sng" algn="ctr">
            <a:solidFill>
              <a:schemeClr val="folHlink"/>
            </a:solidFill>
            <a:prstDash val="solid"/>
            <a:round/>
            <a:headEnd type="none" w="sm" len="sm"/>
            <a:tailEnd type="none" w="sm" len="sm"/>
          </a:ln>
          <a:effectLst/>
          <a:ex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Arial" charset="0"/>
              </a:rPr>
              <a:t>2</a:t>
            </a:r>
          </a:p>
        </p:txBody>
      </p:sp>
      <p:sp>
        <p:nvSpPr>
          <p:cNvPr id="7" name="6 Elipse"/>
          <p:cNvSpPr/>
          <p:nvPr/>
        </p:nvSpPr>
        <p:spPr bwMode="auto">
          <a:xfrm>
            <a:off x="5190562" y="1614435"/>
            <a:ext cx="349623" cy="306517"/>
          </a:xfrm>
          <a:prstGeom prst="ellipse">
            <a:avLst/>
          </a:prstGeom>
          <a:solidFill>
            <a:schemeClr val="bg1"/>
          </a:solidFill>
          <a:ln w="3175" cap="flat" cmpd="sng" algn="ctr">
            <a:solidFill>
              <a:schemeClr val="folHlink"/>
            </a:solidFill>
            <a:prstDash val="solid"/>
            <a:round/>
            <a:headEnd type="none" w="sm" len="sm"/>
            <a:tailEnd type="none" w="sm" len="sm"/>
          </a:ln>
          <a:effectLst/>
          <a:ex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Arial" charset="0"/>
              </a:rPr>
              <a:t>3</a:t>
            </a:r>
          </a:p>
        </p:txBody>
      </p:sp>
      <p:sp>
        <p:nvSpPr>
          <p:cNvPr id="8" name="7 Elipse"/>
          <p:cNvSpPr/>
          <p:nvPr/>
        </p:nvSpPr>
        <p:spPr bwMode="auto">
          <a:xfrm>
            <a:off x="5755338" y="1615294"/>
            <a:ext cx="349623" cy="306517"/>
          </a:xfrm>
          <a:prstGeom prst="ellipse">
            <a:avLst/>
          </a:prstGeom>
          <a:solidFill>
            <a:schemeClr val="bg1"/>
          </a:solidFill>
          <a:ln w="3175" cap="flat" cmpd="sng" algn="ctr">
            <a:solidFill>
              <a:schemeClr val="folHlink"/>
            </a:solidFill>
            <a:prstDash val="solid"/>
            <a:round/>
            <a:headEnd type="none" w="sm" len="sm"/>
            <a:tailEnd type="none" w="sm" len="sm"/>
          </a:ln>
          <a:effectLst/>
          <a:ex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Arial" charset="0"/>
              </a:rPr>
              <a:t>4</a:t>
            </a:r>
          </a:p>
        </p:txBody>
      </p:sp>
      <p:sp>
        <p:nvSpPr>
          <p:cNvPr id="9" name="8 Elipse"/>
          <p:cNvSpPr/>
          <p:nvPr/>
        </p:nvSpPr>
        <p:spPr bwMode="auto">
          <a:xfrm>
            <a:off x="2214280" y="1613576"/>
            <a:ext cx="349623" cy="306517"/>
          </a:xfrm>
          <a:prstGeom prst="ellipse">
            <a:avLst/>
          </a:prstGeom>
          <a:solidFill>
            <a:schemeClr val="bg1"/>
          </a:solidFill>
          <a:ln w="3175" cap="flat" cmpd="sng" algn="ctr">
            <a:solidFill>
              <a:schemeClr val="folHlink"/>
            </a:solidFill>
            <a:prstDash val="solid"/>
            <a:round/>
            <a:headEnd type="none" w="sm" len="sm"/>
            <a:tailEnd type="none" w="sm" len="sm"/>
          </a:ln>
          <a:effectLst/>
          <a:ex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Arial" charset="0"/>
              </a:rPr>
              <a:t>5</a:t>
            </a:r>
          </a:p>
        </p:txBody>
      </p:sp>
    </p:spTree>
    <p:extLst>
      <p:ext uri="{BB962C8B-B14F-4D97-AF65-F5344CB8AC3E}">
        <p14:creationId xmlns:p14="http://schemas.microsoft.com/office/powerpoint/2010/main" val="407173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6724" y="307975"/>
            <a:ext cx="7682193" cy="941388"/>
          </a:xfrm>
        </p:spPr>
        <p:txBody>
          <a:bodyPr/>
          <a:lstStyle/>
          <a:p>
            <a:r>
              <a:rPr lang="es-MX" dirty="0" smtClean="0"/>
              <a:t>¿ Quién calcula las tolerancias ? </a:t>
            </a:r>
            <a:endParaRPr lang="es-MX" dirty="0"/>
          </a:p>
        </p:txBody>
      </p:sp>
      <p:sp>
        <p:nvSpPr>
          <p:cNvPr id="3" name="2 CuadroTexto"/>
          <p:cNvSpPr txBox="1"/>
          <p:nvPr/>
        </p:nvSpPr>
        <p:spPr>
          <a:xfrm>
            <a:off x="828674" y="3050338"/>
            <a:ext cx="7490573" cy="2308324"/>
          </a:xfrm>
          <a:prstGeom prst="rect">
            <a:avLst/>
          </a:prstGeom>
          <a:noFill/>
        </p:spPr>
        <p:txBody>
          <a:bodyPr wrap="square" rtlCol="0">
            <a:spAutoFit/>
          </a:bodyPr>
          <a:lstStyle/>
          <a:p>
            <a:r>
              <a:rPr lang="es-MX" dirty="0" smtClean="0"/>
              <a:t>Este tamaño de tolerancia proviene principalmente de los diseñadores pero también de otros factores que aquí mencionamos:</a:t>
            </a:r>
          </a:p>
          <a:p>
            <a:endParaRPr lang="es-MX" dirty="0" smtClean="0"/>
          </a:p>
          <a:p>
            <a:r>
              <a:rPr lang="es-MX" dirty="0" smtClean="0"/>
              <a:t>1.- Se copean de un diseño exitoso a un diseño nuevo</a:t>
            </a:r>
          </a:p>
          <a:p>
            <a:r>
              <a:rPr lang="es-MX" dirty="0" smtClean="0"/>
              <a:t>2.- Por experiencia de los diseñadores </a:t>
            </a:r>
          </a:p>
          <a:p>
            <a:r>
              <a:rPr lang="es-MX" dirty="0" smtClean="0"/>
              <a:t>2.- Análisis de diseño y funcionalidad </a:t>
            </a:r>
            <a:endParaRPr lang="es-MX" dirty="0"/>
          </a:p>
          <a:p>
            <a:r>
              <a:rPr lang="es-MX" dirty="0" smtClean="0"/>
              <a:t>3.- O calculadas </a:t>
            </a:r>
          </a:p>
          <a:p>
            <a:endParaRPr lang="es-MX" dirty="0" smtClean="0"/>
          </a:p>
          <a:p>
            <a:endParaRPr lang="es-MX"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9019" y="1455631"/>
            <a:ext cx="46577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Flecha derecha"/>
          <p:cNvSpPr/>
          <p:nvPr/>
        </p:nvSpPr>
        <p:spPr bwMode="auto">
          <a:xfrm rot="16200000">
            <a:off x="3198792" y="2119088"/>
            <a:ext cx="352850" cy="302285"/>
          </a:xfrm>
          <a:prstGeom prst="rightArrow">
            <a:avLst/>
          </a:prstGeom>
          <a:solidFill>
            <a:schemeClr val="folHlink"/>
          </a:solidFill>
          <a:ln w="3175" cap="flat" cmpd="sng" algn="ctr">
            <a:solidFill>
              <a:schemeClr val="folHlink"/>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smtClean="0">
              <a:ln>
                <a:noFill/>
              </a:ln>
              <a:solidFill>
                <a:schemeClr val="tx1"/>
              </a:solidFill>
              <a:effectLst/>
              <a:latin typeface="Arial" charset="0"/>
            </a:endParaRPr>
          </a:p>
        </p:txBody>
      </p:sp>
      <p:sp>
        <p:nvSpPr>
          <p:cNvPr id="10" name="9 CuadroTexto"/>
          <p:cNvSpPr txBox="1"/>
          <p:nvPr/>
        </p:nvSpPr>
        <p:spPr>
          <a:xfrm>
            <a:off x="2008109" y="2528045"/>
            <a:ext cx="3155576" cy="338554"/>
          </a:xfrm>
          <a:prstGeom prst="rect">
            <a:avLst/>
          </a:prstGeom>
          <a:noFill/>
        </p:spPr>
        <p:txBody>
          <a:bodyPr wrap="square" rtlCol="0">
            <a:spAutoFit/>
          </a:bodyPr>
          <a:lstStyle/>
          <a:p>
            <a:r>
              <a:rPr lang="es-MX" dirty="0" smtClean="0"/>
              <a:t>¿ De donde sale este número ?</a:t>
            </a:r>
            <a:endParaRPr lang="es-MX" dirty="0"/>
          </a:p>
        </p:txBody>
      </p:sp>
      <p:sp>
        <p:nvSpPr>
          <p:cNvPr id="12" name="11 CuadroTexto"/>
          <p:cNvSpPr txBox="1"/>
          <p:nvPr/>
        </p:nvSpPr>
        <p:spPr>
          <a:xfrm>
            <a:off x="1089531" y="5028015"/>
            <a:ext cx="6620116" cy="584775"/>
          </a:xfrm>
          <a:prstGeom prst="rect">
            <a:avLst/>
          </a:prstGeom>
          <a:noFill/>
        </p:spPr>
        <p:txBody>
          <a:bodyPr wrap="square" rtlCol="0">
            <a:spAutoFit/>
          </a:bodyPr>
          <a:lstStyle/>
          <a:p>
            <a:r>
              <a:rPr lang="es-MX" dirty="0" smtClean="0"/>
              <a:t>¿ Podemos nosotros calcular un tamaño de tolerancia de posición ?</a:t>
            </a:r>
          </a:p>
          <a:p>
            <a:endParaRPr lang="es-MX" dirty="0"/>
          </a:p>
        </p:txBody>
      </p:sp>
      <p:sp>
        <p:nvSpPr>
          <p:cNvPr id="4" name="3 CuadroTexto"/>
          <p:cNvSpPr txBox="1"/>
          <p:nvPr/>
        </p:nvSpPr>
        <p:spPr>
          <a:xfrm>
            <a:off x="1102659" y="5638800"/>
            <a:ext cx="6882946" cy="830997"/>
          </a:xfrm>
          <a:prstGeom prst="rect">
            <a:avLst/>
          </a:prstGeom>
          <a:noFill/>
        </p:spPr>
        <p:txBody>
          <a:bodyPr wrap="square" rtlCol="0">
            <a:spAutoFit/>
          </a:bodyPr>
          <a:lstStyle/>
          <a:p>
            <a:r>
              <a:rPr lang="es-MX" dirty="0"/>
              <a:t>SI , siempre y cuando tengamos los tamaños correctos de los elementos correspondientes.</a:t>
            </a:r>
          </a:p>
          <a:p>
            <a:r>
              <a:rPr lang="es-MX" dirty="0" smtClean="0"/>
              <a:t> </a:t>
            </a:r>
            <a:endParaRPr lang="es-MX" dirty="0"/>
          </a:p>
        </p:txBody>
      </p:sp>
    </p:spTree>
    <p:extLst>
      <p:ext uri="{BB962C8B-B14F-4D97-AF65-F5344CB8AC3E}">
        <p14:creationId xmlns:p14="http://schemas.microsoft.com/office/powerpoint/2010/main" val="3985463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10" grpId="0"/>
      <p:bldP spid="1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6724" y="307975"/>
            <a:ext cx="7682193" cy="941388"/>
          </a:xfrm>
        </p:spPr>
        <p:txBody>
          <a:bodyPr/>
          <a:lstStyle/>
          <a:p>
            <a:r>
              <a:rPr lang="es-MX" dirty="0" smtClean="0"/>
              <a:t>Calculo de tolerancia de posición</a:t>
            </a:r>
            <a:endParaRPr lang="es-MX" dirty="0"/>
          </a:p>
        </p:txBody>
      </p:sp>
      <p:sp>
        <p:nvSpPr>
          <p:cNvPr id="3" name="2 CuadroTexto"/>
          <p:cNvSpPr txBox="1"/>
          <p:nvPr/>
        </p:nvSpPr>
        <p:spPr>
          <a:xfrm>
            <a:off x="828674" y="1275268"/>
            <a:ext cx="7490573" cy="830997"/>
          </a:xfrm>
          <a:prstGeom prst="rect">
            <a:avLst/>
          </a:prstGeom>
          <a:noFill/>
        </p:spPr>
        <p:txBody>
          <a:bodyPr wrap="square" rtlCol="0">
            <a:spAutoFit/>
          </a:bodyPr>
          <a:lstStyle/>
          <a:p>
            <a:r>
              <a:rPr lang="es-MX" dirty="0" smtClean="0"/>
              <a:t>Tenemos la siguiente información.</a:t>
            </a:r>
          </a:p>
          <a:p>
            <a:endParaRPr lang="es-MX" dirty="0" smtClean="0"/>
          </a:p>
          <a:p>
            <a:r>
              <a:rPr lang="es-MX" dirty="0" smtClean="0"/>
              <a:t>Pieza A , Diámetros de 13 + 0.5 / -0.0 y Pieza B , Diámetros de 12 + 0.0 / -0.3 </a:t>
            </a:r>
            <a:endParaRPr lang="es-MX"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486" y="2149510"/>
            <a:ext cx="3293538" cy="43230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3960" y="2149510"/>
            <a:ext cx="3921778" cy="3214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466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COPYRIGHT" val="Templeton &amp; Webster GmbH"/>
  <p:tag name="MASTER" val="carlzeiss_2010.potx"/>
  <p:tag name="CREATEDBY" val="TW_CP"/>
  <p:tag name="LANGUAGE" val="english"/>
  <p:tag name="AGENDAPIC" val=""/>
</p:tagLst>
</file>

<file path=ppt/tags/tag10.xml><?xml version="1.0" encoding="utf-8"?>
<p:tagLst xmlns:a="http://schemas.openxmlformats.org/drawingml/2006/main" xmlns:r="http://schemas.openxmlformats.org/officeDocument/2006/relationships" xmlns:p="http://schemas.openxmlformats.org/presentationml/2006/main">
  <p:tag name="AGENDA_5_ASSOC" val="-1"/>
</p:tagLst>
</file>

<file path=ppt/tags/tag11.xml><?xml version="1.0" encoding="utf-8"?>
<p:tagLst xmlns:a="http://schemas.openxmlformats.org/drawingml/2006/main" xmlns:r="http://schemas.openxmlformats.org/officeDocument/2006/relationships" xmlns:p="http://schemas.openxmlformats.org/presentationml/2006/main">
  <p:tag name="AGENDA_6_ASSOC" val="-1"/>
</p:tagLst>
</file>

<file path=ppt/tags/tag12.xml><?xml version="1.0" encoding="utf-8"?>
<p:tagLst xmlns:a="http://schemas.openxmlformats.org/drawingml/2006/main" xmlns:r="http://schemas.openxmlformats.org/officeDocument/2006/relationships" xmlns:p="http://schemas.openxmlformats.org/presentationml/2006/main">
  <p:tag name="AGENDA_2" val="-1"/>
</p:tagLst>
</file>

<file path=ppt/tags/tag13.xml><?xml version="1.0" encoding="utf-8"?>
<p:tagLst xmlns:a="http://schemas.openxmlformats.org/drawingml/2006/main" xmlns:r="http://schemas.openxmlformats.org/officeDocument/2006/relationships" xmlns:p="http://schemas.openxmlformats.org/presentationml/2006/main">
  <p:tag name="AGENDA_3" val="-1"/>
</p:tagLst>
</file>

<file path=ppt/tags/tag14.xml><?xml version="1.0" encoding="utf-8"?>
<p:tagLst xmlns:a="http://schemas.openxmlformats.org/drawingml/2006/main" xmlns:r="http://schemas.openxmlformats.org/officeDocument/2006/relationships" xmlns:p="http://schemas.openxmlformats.org/presentationml/2006/main">
  <p:tag name="AGENDA_4" val="-1"/>
</p:tagLst>
</file>

<file path=ppt/tags/tag15.xml><?xml version="1.0" encoding="utf-8"?>
<p:tagLst xmlns:a="http://schemas.openxmlformats.org/drawingml/2006/main" xmlns:r="http://schemas.openxmlformats.org/officeDocument/2006/relationships" xmlns:p="http://schemas.openxmlformats.org/presentationml/2006/main">
  <p:tag name="AGENDA_5" val="-1"/>
</p:tagLst>
</file>

<file path=ppt/tags/tag16.xml><?xml version="1.0" encoding="utf-8"?>
<p:tagLst xmlns:a="http://schemas.openxmlformats.org/drawingml/2006/main" xmlns:r="http://schemas.openxmlformats.org/officeDocument/2006/relationships" xmlns:p="http://schemas.openxmlformats.org/presentationml/2006/main">
  <p:tag name="AGENDA_6" val="-1"/>
</p:tagLst>
</file>

<file path=ppt/tags/tag17.xml><?xml version="1.0" encoding="utf-8"?>
<p:tagLst xmlns:a="http://schemas.openxmlformats.org/drawingml/2006/main" xmlns:r="http://schemas.openxmlformats.org/officeDocument/2006/relationships" xmlns:p="http://schemas.openxmlformats.org/presentationml/2006/main">
  <p:tag name="AGENDA_1" val="-1"/>
</p:tagLst>
</file>

<file path=ppt/tags/tag18.xml><?xml version="1.0" encoding="utf-8"?>
<p:tagLst xmlns:a="http://schemas.openxmlformats.org/drawingml/2006/main" xmlns:r="http://schemas.openxmlformats.org/officeDocument/2006/relationships" xmlns:p="http://schemas.openxmlformats.org/presentationml/2006/main">
  <p:tag name="AGENDA_7_ASSOC" val="-1"/>
</p:tagLst>
</file>

<file path=ppt/tags/tag19.xml><?xml version="1.0" encoding="utf-8"?>
<p:tagLst xmlns:a="http://schemas.openxmlformats.org/drawingml/2006/main" xmlns:r="http://schemas.openxmlformats.org/officeDocument/2006/relationships" xmlns:p="http://schemas.openxmlformats.org/presentationml/2006/main">
  <p:tag name="AGENDA_7" val="-1"/>
</p:tagLst>
</file>

<file path=ppt/tags/tag2.xml><?xml version="1.0" encoding="utf-8"?>
<p:tagLst xmlns:a="http://schemas.openxmlformats.org/drawingml/2006/main" xmlns:r="http://schemas.openxmlformats.org/officeDocument/2006/relationships" xmlns:p="http://schemas.openxmlformats.org/presentationml/2006/main">
  <p:tag name="TWNOCDCHECK" val="-1"/>
</p:tagLst>
</file>

<file path=ppt/tags/tag20.xml><?xml version="1.0" encoding="utf-8"?>
<p:tagLst xmlns:a="http://schemas.openxmlformats.org/drawingml/2006/main" xmlns:r="http://schemas.openxmlformats.org/officeDocument/2006/relationships" xmlns:p="http://schemas.openxmlformats.org/presentationml/2006/main">
  <p:tag name="AGENDA_8_ASSOC" val="-1"/>
</p:tagLst>
</file>

<file path=ppt/tags/tag21.xml><?xml version="1.0" encoding="utf-8"?>
<p:tagLst xmlns:a="http://schemas.openxmlformats.org/drawingml/2006/main" xmlns:r="http://schemas.openxmlformats.org/officeDocument/2006/relationships" xmlns:p="http://schemas.openxmlformats.org/presentationml/2006/main">
  <p:tag name="AGENDA_8" val="-1"/>
</p:tagLst>
</file>

<file path=ppt/tags/tag3.xml><?xml version="1.0" encoding="utf-8"?>
<p:tagLst xmlns:a="http://schemas.openxmlformats.org/drawingml/2006/main" xmlns:r="http://schemas.openxmlformats.org/officeDocument/2006/relationships" xmlns:p="http://schemas.openxmlformats.org/presentationml/2006/main">
  <p:tag name="ISTITLESLIDE" val="-1"/>
</p:tagLst>
</file>

<file path=ppt/tags/tag4.xml><?xml version="1.0" encoding="utf-8"?>
<p:tagLst xmlns:a="http://schemas.openxmlformats.org/drawingml/2006/main" xmlns:r="http://schemas.openxmlformats.org/officeDocument/2006/relationships" xmlns:p="http://schemas.openxmlformats.org/presentationml/2006/main">
  <p:tag name="TWNOCDCHECK" val="-1"/>
</p:tagLst>
</file>

<file path=ppt/tags/tag5.xml><?xml version="1.0" encoding="utf-8"?>
<p:tagLst xmlns:a="http://schemas.openxmlformats.org/drawingml/2006/main" xmlns:r="http://schemas.openxmlformats.org/officeDocument/2006/relationships" xmlns:p="http://schemas.openxmlformats.org/presentationml/2006/main">
  <p:tag name="SLIDENAME" val="v_502"/>
</p:tagLst>
</file>

<file path=ppt/tags/tag6.xml><?xml version="1.0" encoding="utf-8"?>
<p:tagLst xmlns:a="http://schemas.openxmlformats.org/drawingml/2006/main" xmlns:r="http://schemas.openxmlformats.org/officeDocument/2006/relationships" xmlns:p="http://schemas.openxmlformats.org/presentationml/2006/main">
  <p:tag name="AGENDA_1_ASSOC" val="-1"/>
</p:tagLst>
</file>

<file path=ppt/tags/tag7.xml><?xml version="1.0" encoding="utf-8"?>
<p:tagLst xmlns:a="http://schemas.openxmlformats.org/drawingml/2006/main" xmlns:r="http://schemas.openxmlformats.org/officeDocument/2006/relationships" xmlns:p="http://schemas.openxmlformats.org/presentationml/2006/main">
  <p:tag name="AGENDA_2_ASSOC" val="-1"/>
</p:tagLst>
</file>

<file path=ppt/tags/tag8.xml><?xml version="1.0" encoding="utf-8"?>
<p:tagLst xmlns:a="http://schemas.openxmlformats.org/drawingml/2006/main" xmlns:r="http://schemas.openxmlformats.org/officeDocument/2006/relationships" xmlns:p="http://schemas.openxmlformats.org/presentationml/2006/main">
  <p:tag name="AGENDA_3_ASSOC" val="-1"/>
</p:tagLst>
</file>

<file path=ppt/tags/tag9.xml><?xml version="1.0" encoding="utf-8"?>
<p:tagLst xmlns:a="http://schemas.openxmlformats.org/drawingml/2006/main" xmlns:r="http://schemas.openxmlformats.org/officeDocument/2006/relationships" xmlns:p="http://schemas.openxmlformats.org/presentationml/2006/main">
  <p:tag name="AGENDA_4_ASSOC" val="-1"/>
</p:tagLst>
</file>

<file path=ppt/theme/theme1.xml><?xml version="1.0" encoding="utf-8"?>
<a:theme xmlns:a="http://schemas.openxmlformats.org/drawingml/2006/main" name="carlzeiss">
  <a:themeElements>
    <a:clrScheme name="Benutzerdefiniert 1">
      <a:dk1>
        <a:srgbClr val="000000"/>
      </a:dk1>
      <a:lt1>
        <a:srgbClr val="FFFFFF"/>
      </a:lt1>
      <a:dk2>
        <a:srgbClr val="000000"/>
      </a:dk2>
      <a:lt2>
        <a:srgbClr val="B2B2B2"/>
      </a:lt2>
      <a:accent1>
        <a:srgbClr val="3B76B1"/>
      </a:accent1>
      <a:accent2>
        <a:srgbClr val="C2DEF6"/>
      </a:accent2>
      <a:accent3>
        <a:srgbClr val="B2B2B2"/>
      </a:accent3>
      <a:accent4>
        <a:srgbClr val="DEDEDE"/>
      </a:accent4>
      <a:accent5>
        <a:srgbClr val="E5E5E5"/>
      </a:accent5>
      <a:accent6>
        <a:srgbClr val="F2F2F2"/>
      </a:accent6>
      <a:hlink>
        <a:srgbClr val="3B76B1"/>
      </a:hlink>
      <a:folHlink>
        <a:srgbClr val="3B76B1"/>
      </a:folHlink>
    </a:clrScheme>
    <a:fontScheme name="carlzeis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folHlink"/>
        </a:solidFill>
        <a:ln w="3175" cap="flat" cmpd="sng" algn="ctr">
          <a:solidFill>
            <a:schemeClr val="folHlink"/>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folHlink"/>
        </a:solidFill>
        <a:ln w="3175" cap="flat" cmpd="sng" algn="ctr">
          <a:solidFill>
            <a:schemeClr val="folHlink"/>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600" b="0" i="0" u="none" strike="noStrike" cap="none" normalizeH="0" baseline="0" smtClean="0">
            <a:ln>
              <a:noFill/>
            </a:ln>
            <a:solidFill>
              <a:schemeClr val="tx1"/>
            </a:solidFill>
            <a:effectLst/>
            <a:latin typeface="Arial" charset="0"/>
          </a:defRPr>
        </a:defPPr>
      </a:lstStyle>
    </a:lnDef>
  </a:objectDefaults>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1192</Words>
  <Application>Microsoft Office PowerPoint</Application>
  <PresentationFormat>Presentación en pantalla (4:3)</PresentationFormat>
  <Paragraphs>181</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carlzeiss</vt:lpstr>
      <vt:lpstr>GD&amp;T - Aukom</vt:lpstr>
      <vt:lpstr>Agenda</vt:lpstr>
      <vt:lpstr>¿ Como controlamos una característica? </vt:lpstr>
      <vt:lpstr>¿ Como leemos un marco de control de características? </vt:lpstr>
      <vt:lpstr>¿ Como leemos un marco de control de características? </vt:lpstr>
      <vt:lpstr>¿ Como leemos un marco de control de características? </vt:lpstr>
      <vt:lpstr>¿ Como leemos un marco de control de características? </vt:lpstr>
      <vt:lpstr>¿ Quién calcula las tolerancias ? </vt:lpstr>
      <vt:lpstr>Calculo de tolerancia de posición</vt:lpstr>
      <vt:lpstr>Calculo de tolerancia de posición</vt:lpstr>
      <vt:lpstr>Calculo de tolerancia de posición</vt:lpstr>
      <vt:lpstr>Calculo de tolerancia de posición</vt:lpstr>
      <vt:lpstr>Aukom</vt:lpstr>
      <vt:lpstr>Aukom</vt:lpstr>
      <vt:lpstr>Aukom</vt:lpstr>
      <vt:lpstr>Aukom</vt:lpstr>
      <vt:lpstr>Aukom</vt:lpstr>
      <vt:lpstr>Aukom</vt:lpstr>
      <vt:lpstr>Aukom</vt:lpstr>
    </vt:vector>
  </TitlesOfParts>
  <Company>Carl Zeiss de México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GD&amp;T -Aukom</dc:title>
  <dc:creator>Marcos Melesio</dc:creator>
  <cp:lastModifiedBy>Melesio, Marcos</cp:lastModifiedBy>
  <cp:revision>181</cp:revision>
  <cp:lastPrinted>2016-09-13T17:04:44Z</cp:lastPrinted>
  <dcterms:created xsi:type="dcterms:W3CDTF">2009-06-19T12:15:16Z</dcterms:created>
  <dcterms:modified xsi:type="dcterms:W3CDTF">2016-09-13T17:53:13Z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w_title">
    <vt:lpwstr>GD&amp;T -Aukom</vt:lpwstr>
  </property>
  <property fmtid="{D5CDD505-2E9C-101B-9397-08002B2CF9AE}" pid="3" name="tw_theme">
    <vt:lpwstr/>
  </property>
  <property fmtid="{D5CDD505-2E9C-101B-9397-08002B2CF9AE}" pid="4" name="tw_company">
    <vt:lpwstr>Carl Zeiss de México</vt:lpwstr>
  </property>
  <property fmtid="{D5CDD505-2E9C-101B-9397-08002B2CF9AE}" pid="5" name="tw_unit">
    <vt:lpwstr>IMT</vt:lpwstr>
  </property>
  <property fmtid="{D5CDD505-2E9C-101B-9397-08002B2CF9AE}" pid="6" name="tw_speaker">
    <vt:lpwstr>Marcos Melesio</vt:lpwstr>
  </property>
  <property fmtid="{D5CDD505-2E9C-101B-9397-08002B2CF9AE}" pid="7" name="tw_function">
    <vt:lpwstr>Ing. de Aplicaciones </vt:lpwstr>
  </property>
  <property fmtid="{D5CDD505-2E9C-101B-9397-08002B2CF9AE}" pid="8" name="tw_location">
    <vt:lpwstr>México</vt:lpwstr>
  </property>
  <property fmtid="{D5CDD505-2E9C-101B-9397-08002B2CF9AE}" pid="9" name="tw_date">
    <vt:lpwstr>12/09/2016</vt:lpwstr>
  </property>
  <property fmtid="{D5CDD505-2E9C-101B-9397-08002B2CF9AE}" pid="10" name="tw_Agenda_1">
    <vt:lpwstr/>
  </property>
  <property fmtid="{D5CDD505-2E9C-101B-9397-08002B2CF9AE}" pid="11" name="tw_Agenda_2">
    <vt:lpwstr/>
  </property>
  <property fmtid="{D5CDD505-2E9C-101B-9397-08002B2CF9AE}" pid="12" name="tw_Agenda_3">
    <vt:lpwstr/>
  </property>
  <property fmtid="{D5CDD505-2E9C-101B-9397-08002B2CF9AE}" pid="13" name="tw_Agenda_4">
    <vt:lpwstr/>
  </property>
  <property fmtid="{D5CDD505-2E9C-101B-9397-08002B2CF9AE}" pid="14" name="tw_Agenda_5">
    <vt:lpwstr/>
  </property>
  <property fmtid="{D5CDD505-2E9C-101B-9397-08002B2CF9AE}" pid="15" name="tw_Agenda_6">
    <vt:lpwstr/>
  </property>
  <property fmtid="{D5CDD505-2E9C-101B-9397-08002B2CF9AE}" pid="16" name="tw_Agenda_7">
    <vt:lpwstr/>
  </property>
  <property fmtid="{D5CDD505-2E9C-101B-9397-08002B2CF9AE}" pid="17" name="tw_Agenda_8">
    <vt:lpwstr/>
  </property>
  <property fmtid="{D5CDD505-2E9C-101B-9397-08002B2CF9AE}" pid="18" name="tw_cover_word">
    <vt:lpwstr/>
  </property>
</Properties>
</file>